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52662C-B2ED-4FF2-9269-DAE9390E1F2F}" v="271" dt="2023-01-16T21:47:32.096"/>
    <p1510:client id="{3721BF4E-D6E5-4845-9602-C104405A5D1F}" v="1" dt="2023-01-16T21:54:58.890"/>
    <p1510:client id="{A00E4FF7-99D7-4AD4-96AC-3023A8B11F79}" v="366" dt="2023-01-16T21:16:55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welina Domalewska" userId="9c749917cfdd8acb" providerId="Windows Live" clId="Web-{3721BF4E-D6E5-4845-9602-C104405A5D1F}"/>
    <pc:docChg chg="addSld">
      <pc:chgData name="Ewelina Domalewska" userId="9c749917cfdd8acb" providerId="Windows Live" clId="Web-{3721BF4E-D6E5-4845-9602-C104405A5D1F}" dt="2023-01-16T21:54:58.890" v="0"/>
      <pc:docMkLst>
        <pc:docMk/>
      </pc:docMkLst>
      <pc:sldChg chg="new">
        <pc:chgData name="Ewelina Domalewska" userId="9c749917cfdd8acb" providerId="Windows Live" clId="Web-{3721BF4E-D6E5-4845-9602-C104405A5D1F}" dt="2023-01-16T21:54:58.890" v="0"/>
        <pc:sldMkLst>
          <pc:docMk/>
          <pc:sldMk cId="3711294721" sldId="270"/>
        </pc:sldMkLst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panilogopedyczna.pl/2021/04/12-prostych-sposobow-na-stymulowanie-rozwoju-mowy-dziecka/" TargetMode="External"/><Relationship Id="rId2" Type="http://schemas.openxmlformats.org/officeDocument/2006/relationships/hyperlink" Target="https://www.logomiaupedia.pl/2016/11/zeszyt-do-zajec-logopedycznych.html" TargetMode="External"/><Relationship Id="rId1" Type="http://schemas.openxmlformats.org/officeDocument/2006/relationships/hyperlink" Target="https://mamotoja.pl/niemowle/rozwoj/milowe-kroki-w-rozwoju-dziecka-27227-r1/" TargetMode="External"/><Relationship Id="rId4" Type="http://schemas.openxmlformats.org/officeDocument/2006/relationships/hyperlink" Target="https://enel.pl/enelzdrowie/ciaza-i-dziecko/rozwoj-mowy-dziecka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panilogopedyczna.pl/2021/04/12-prostych-sposobow-na-stymulowanie-rozwoju-mowy-dziecka/" TargetMode="External"/><Relationship Id="rId2" Type="http://schemas.openxmlformats.org/officeDocument/2006/relationships/hyperlink" Target="https://www.logomiaupedia.pl/2016/11/zeszyt-do-zajec-logopedycznych.html" TargetMode="External"/><Relationship Id="rId1" Type="http://schemas.openxmlformats.org/officeDocument/2006/relationships/hyperlink" Target="https://mamotoja.pl/niemowle/rozwoj/milowe-kroki-w-rozwoju-dziecka-27227-r1/" TargetMode="External"/><Relationship Id="rId4" Type="http://schemas.openxmlformats.org/officeDocument/2006/relationships/hyperlink" Target="https://enel.pl/enelzdrowie/ciaza-i-dziecko/rozwoj-mowy-dzieck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8096B-1C3A-4256-99E2-6D79C396923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DC4349E-34EF-4C26-A905-91DE481D6D83}">
      <dgm:prSet/>
      <dgm:spPr/>
      <dgm:t>
        <a:bodyPr/>
        <a:lstStyle/>
        <a:p>
          <a:r>
            <a:rPr lang="pl-PL"/>
            <a:t>Rozwój mowy dziecka od narodzin do 7 roku życia dzielimy na cztery okresy: okres melodii, okres wyrazu, okres zdania i okres swoistej mowy dziecięcej.</a:t>
          </a:r>
          <a:endParaRPr lang="en-US"/>
        </a:p>
      </dgm:t>
    </dgm:pt>
    <dgm:pt modelId="{B3B3F1AC-D700-41A3-AFCA-83DD8EA16254}" type="parTrans" cxnId="{CD7419C7-1153-4C88-B7CA-77307C4DA1B4}">
      <dgm:prSet/>
      <dgm:spPr/>
      <dgm:t>
        <a:bodyPr/>
        <a:lstStyle/>
        <a:p>
          <a:endParaRPr lang="en-US"/>
        </a:p>
      </dgm:t>
    </dgm:pt>
    <dgm:pt modelId="{E16DC0B8-DE8F-4062-840B-C728BA982464}" type="sibTrans" cxnId="{CD7419C7-1153-4C88-B7CA-77307C4DA1B4}">
      <dgm:prSet/>
      <dgm:spPr/>
      <dgm:t>
        <a:bodyPr/>
        <a:lstStyle/>
        <a:p>
          <a:endParaRPr lang="en-US"/>
        </a:p>
      </dgm:t>
    </dgm:pt>
    <dgm:pt modelId="{78D5F48C-51EA-4CB0-9DD8-9B1FCAE84E2A}">
      <dgm:prSet/>
      <dgm:spPr/>
      <dgm:t>
        <a:bodyPr/>
        <a:lstStyle/>
        <a:p>
          <a:r>
            <a:rPr lang="pl-PL" b="1"/>
            <a:t>OKRES MELODII - OD URODZENIA DO 1 ROKU ŻYCIA</a:t>
          </a:r>
          <a:endParaRPr lang="en-US"/>
        </a:p>
      </dgm:t>
    </dgm:pt>
    <dgm:pt modelId="{908010E0-7EA5-4C5D-9369-017C253538D8}" type="parTrans" cxnId="{F9B732FB-964B-46F6-9658-4EE8E0030499}">
      <dgm:prSet/>
      <dgm:spPr/>
      <dgm:t>
        <a:bodyPr/>
        <a:lstStyle/>
        <a:p>
          <a:endParaRPr lang="en-US"/>
        </a:p>
      </dgm:t>
    </dgm:pt>
    <dgm:pt modelId="{D997D528-13DF-4FB8-A597-2DFF6ADF29DD}" type="sibTrans" cxnId="{F9B732FB-964B-46F6-9658-4EE8E0030499}">
      <dgm:prSet/>
      <dgm:spPr/>
      <dgm:t>
        <a:bodyPr/>
        <a:lstStyle/>
        <a:p>
          <a:endParaRPr lang="en-US"/>
        </a:p>
      </dgm:t>
    </dgm:pt>
    <dgm:pt modelId="{DD9E01E4-43FA-4776-ABFB-8165474950F2}">
      <dgm:prSet/>
      <dgm:spPr/>
      <dgm:t>
        <a:bodyPr/>
        <a:lstStyle/>
        <a:p>
          <a:r>
            <a:rPr lang="pl-PL" b="1"/>
            <a:t>OKRES WYRAZU - OD 1 DO 2 ROKU ŻYCIA</a:t>
          </a:r>
          <a:endParaRPr lang="en-US"/>
        </a:p>
      </dgm:t>
    </dgm:pt>
    <dgm:pt modelId="{1320FCBD-BBC9-4F80-92E9-054AB0C4EE27}" type="parTrans" cxnId="{A732EE78-8EF5-451A-9DB0-A7884BBFC9ED}">
      <dgm:prSet/>
      <dgm:spPr/>
      <dgm:t>
        <a:bodyPr/>
        <a:lstStyle/>
        <a:p>
          <a:endParaRPr lang="en-US"/>
        </a:p>
      </dgm:t>
    </dgm:pt>
    <dgm:pt modelId="{2611EDCF-248B-4CC6-8DF6-49E6EA8493DB}" type="sibTrans" cxnId="{A732EE78-8EF5-451A-9DB0-A7884BBFC9ED}">
      <dgm:prSet/>
      <dgm:spPr/>
      <dgm:t>
        <a:bodyPr/>
        <a:lstStyle/>
        <a:p>
          <a:endParaRPr lang="en-US"/>
        </a:p>
      </dgm:t>
    </dgm:pt>
    <dgm:pt modelId="{A047F537-E671-42C3-8114-6EBB7B992733}">
      <dgm:prSet/>
      <dgm:spPr/>
      <dgm:t>
        <a:bodyPr/>
        <a:lstStyle/>
        <a:p>
          <a:r>
            <a:rPr lang="pl-PL" b="1"/>
            <a:t>OKRES ZDANIA - OD 2 DO 3 ROKU ŻYCIA</a:t>
          </a:r>
          <a:endParaRPr lang="en-US"/>
        </a:p>
      </dgm:t>
    </dgm:pt>
    <dgm:pt modelId="{9A761B23-5BA1-4474-A96F-31398976A15B}" type="parTrans" cxnId="{25EB73A6-F5F5-4212-B8A8-8920AF4AAC8E}">
      <dgm:prSet/>
      <dgm:spPr/>
      <dgm:t>
        <a:bodyPr/>
        <a:lstStyle/>
        <a:p>
          <a:endParaRPr lang="en-US"/>
        </a:p>
      </dgm:t>
    </dgm:pt>
    <dgm:pt modelId="{AB42F1EB-1086-4A72-B0FC-71B1BF8E0CB5}" type="sibTrans" cxnId="{25EB73A6-F5F5-4212-B8A8-8920AF4AAC8E}">
      <dgm:prSet/>
      <dgm:spPr/>
      <dgm:t>
        <a:bodyPr/>
        <a:lstStyle/>
        <a:p>
          <a:endParaRPr lang="en-US"/>
        </a:p>
      </dgm:t>
    </dgm:pt>
    <dgm:pt modelId="{BE7579E9-8FA3-4CAB-B482-221B859361BA}">
      <dgm:prSet/>
      <dgm:spPr/>
      <dgm:t>
        <a:bodyPr/>
        <a:lstStyle/>
        <a:p>
          <a:r>
            <a:rPr lang="pl-PL" b="1"/>
            <a:t>OKRES SWOISTEJ MOWY DZIECKA - OD 3 DO 7 ROKU ŻYCIA</a:t>
          </a:r>
          <a:endParaRPr lang="en-US"/>
        </a:p>
      </dgm:t>
    </dgm:pt>
    <dgm:pt modelId="{CDB4E1CA-381A-4F6B-9491-3679D23A30CA}" type="parTrans" cxnId="{BB692011-EF93-4A27-9463-31EE939E9C87}">
      <dgm:prSet/>
      <dgm:spPr/>
      <dgm:t>
        <a:bodyPr/>
        <a:lstStyle/>
        <a:p>
          <a:endParaRPr lang="en-US"/>
        </a:p>
      </dgm:t>
    </dgm:pt>
    <dgm:pt modelId="{74D32400-EA80-44A7-BBB0-903B85D15D80}" type="sibTrans" cxnId="{BB692011-EF93-4A27-9463-31EE939E9C87}">
      <dgm:prSet/>
      <dgm:spPr/>
      <dgm:t>
        <a:bodyPr/>
        <a:lstStyle/>
        <a:p>
          <a:endParaRPr lang="en-US"/>
        </a:p>
      </dgm:t>
    </dgm:pt>
    <dgm:pt modelId="{06EFA19B-2032-46ED-8A3E-64B1A9271857}" type="pres">
      <dgm:prSet presAssocID="{72A8096B-1C3A-4256-99E2-6D79C3969232}" presName="vert0" presStyleCnt="0">
        <dgm:presLayoutVars>
          <dgm:dir/>
          <dgm:animOne val="branch"/>
          <dgm:animLvl val="lvl"/>
        </dgm:presLayoutVars>
      </dgm:prSet>
      <dgm:spPr/>
    </dgm:pt>
    <dgm:pt modelId="{D3CDC28A-9935-4DFD-96D6-A77D72A02D13}" type="pres">
      <dgm:prSet presAssocID="{7DC4349E-34EF-4C26-A905-91DE481D6D83}" presName="thickLine" presStyleLbl="alignNode1" presStyleIdx="0" presStyleCnt="5"/>
      <dgm:spPr/>
    </dgm:pt>
    <dgm:pt modelId="{E816864C-9655-4611-883D-49466E7ACBBC}" type="pres">
      <dgm:prSet presAssocID="{7DC4349E-34EF-4C26-A905-91DE481D6D83}" presName="horz1" presStyleCnt="0"/>
      <dgm:spPr/>
    </dgm:pt>
    <dgm:pt modelId="{C00BD11F-68A1-442F-B6BB-3F8425FD8754}" type="pres">
      <dgm:prSet presAssocID="{7DC4349E-34EF-4C26-A905-91DE481D6D83}" presName="tx1" presStyleLbl="revTx" presStyleIdx="0" presStyleCnt="5"/>
      <dgm:spPr/>
    </dgm:pt>
    <dgm:pt modelId="{14BC90D1-94B0-444C-AB35-B097F4910B53}" type="pres">
      <dgm:prSet presAssocID="{7DC4349E-34EF-4C26-A905-91DE481D6D83}" presName="vert1" presStyleCnt="0"/>
      <dgm:spPr/>
    </dgm:pt>
    <dgm:pt modelId="{579E1C79-955B-43DC-B9CD-360D93AD443B}" type="pres">
      <dgm:prSet presAssocID="{78D5F48C-51EA-4CB0-9DD8-9B1FCAE84E2A}" presName="thickLine" presStyleLbl="alignNode1" presStyleIdx="1" presStyleCnt="5"/>
      <dgm:spPr/>
    </dgm:pt>
    <dgm:pt modelId="{ECF73D80-A6D7-4948-BA0D-3B28FA973B65}" type="pres">
      <dgm:prSet presAssocID="{78D5F48C-51EA-4CB0-9DD8-9B1FCAE84E2A}" presName="horz1" presStyleCnt="0"/>
      <dgm:spPr/>
    </dgm:pt>
    <dgm:pt modelId="{501C4605-EFE6-476B-A267-C37CDEDDF5DD}" type="pres">
      <dgm:prSet presAssocID="{78D5F48C-51EA-4CB0-9DD8-9B1FCAE84E2A}" presName="tx1" presStyleLbl="revTx" presStyleIdx="1" presStyleCnt="5"/>
      <dgm:spPr/>
    </dgm:pt>
    <dgm:pt modelId="{C421DEA6-B278-4A58-BF69-92EA3B02A67A}" type="pres">
      <dgm:prSet presAssocID="{78D5F48C-51EA-4CB0-9DD8-9B1FCAE84E2A}" presName="vert1" presStyleCnt="0"/>
      <dgm:spPr/>
    </dgm:pt>
    <dgm:pt modelId="{DD7649A5-4D2D-47DD-B24E-E30968889C07}" type="pres">
      <dgm:prSet presAssocID="{DD9E01E4-43FA-4776-ABFB-8165474950F2}" presName="thickLine" presStyleLbl="alignNode1" presStyleIdx="2" presStyleCnt="5"/>
      <dgm:spPr/>
    </dgm:pt>
    <dgm:pt modelId="{C96D2A77-8587-499F-A568-74EB31B49B4B}" type="pres">
      <dgm:prSet presAssocID="{DD9E01E4-43FA-4776-ABFB-8165474950F2}" presName="horz1" presStyleCnt="0"/>
      <dgm:spPr/>
    </dgm:pt>
    <dgm:pt modelId="{EC1C3424-CD48-44FC-915E-6287C8DB7BD9}" type="pres">
      <dgm:prSet presAssocID="{DD9E01E4-43FA-4776-ABFB-8165474950F2}" presName="tx1" presStyleLbl="revTx" presStyleIdx="2" presStyleCnt="5"/>
      <dgm:spPr/>
    </dgm:pt>
    <dgm:pt modelId="{FFCB3D84-103D-4494-BFFB-86B6BA9E7C9D}" type="pres">
      <dgm:prSet presAssocID="{DD9E01E4-43FA-4776-ABFB-8165474950F2}" presName="vert1" presStyleCnt="0"/>
      <dgm:spPr/>
    </dgm:pt>
    <dgm:pt modelId="{A9C08A0F-3BF7-49ED-AF5D-BF13AA4037FE}" type="pres">
      <dgm:prSet presAssocID="{A047F537-E671-42C3-8114-6EBB7B992733}" presName="thickLine" presStyleLbl="alignNode1" presStyleIdx="3" presStyleCnt="5"/>
      <dgm:spPr/>
    </dgm:pt>
    <dgm:pt modelId="{80DD7269-75A4-42AC-9E3E-3C9009D80596}" type="pres">
      <dgm:prSet presAssocID="{A047F537-E671-42C3-8114-6EBB7B992733}" presName="horz1" presStyleCnt="0"/>
      <dgm:spPr/>
    </dgm:pt>
    <dgm:pt modelId="{D634C9DA-827D-48A4-9427-B13DC9FED1E0}" type="pres">
      <dgm:prSet presAssocID="{A047F537-E671-42C3-8114-6EBB7B992733}" presName="tx1" presStyleLbl="revTx" presStyleIdx="3" presStyleCnt="5"/>
      <dgm:spPr/>
    </dgm:pt>
    <dgm:pt modelId="{8DD6417C-0E65-443A-B4E2-62AF832C9C7B}" type="pres">
      <dgm:prSet presAssocID="{A047F537-E671-42C3-8114-6EBB7B992733}" presName="vert1" presStyleCnt="0"/>
      <dgm:spPr/>
    </dgm:pt>
    <dgm:pt modelId="{FEF5555A-C080-42CE-A5C6-EF9F5AD99BA2}" type="pres">
      <dgm:prSet presAssocID="{BE7579E9-8FA3-4CAB-B482-221B859361BA}" presName="thickLine" presStyleLbl="alignNode1" presStyleIdx="4" presStyleCnt="5"/>
      <dgm:spPr/>
    </dgm:pt>
    <dgm:pt modelId="{52BC6DD1-7AA4-49AC-AD8E-25F2881430A6}" type="pres">
      <dgm:prSet presAssocID="{BE7579E9-8FA3-4CAB-B482-221B859361BA}" presName="horz1" presStyleCnt="0"/>
      <dgm:spPr/>
    </dgm:pt>
    <dgm:pt modelId="{AE884491-997D-423D-A657-D841E51D3EAE}" type="pres">
      <dgm:prSet presAssocID="{BE7579E9-8FA3-4CAB-B482-221B859361BA}" presName="tx1" presStyleLbl="revTx" presStyleIdx="4" presStyleCnt="5"/>
      <dgm:spPr/>
    </dgm:pt>
    <dgm:pt modelId="{399C85C7-D8BD-42F3-BA80-3F80F955F373}" type="pres">
      <dgm:prSet presAssocID="{BE7579E9-8FA3-4CAB-B482-221B859361BA}" presName="vert1" presStyleCnt="0"/>
      <dgm:spPr/>
    </dgm:pt>
  </dgm:ptLst>
  <dgm:cxnLst>
    <dgm:cxn modelId="{BB692011-EF93-4A27-9463-31EE939E9C87}" srcId="{72A8096B-1C3A-4256-99E2-6D79C3969232}" destId="{BE7579E9-8FA3-4CAB-B482-221B859361BA}" srcOrd="4" destOrd="0" parTransId="{CDB4E1CA-381A-4F6B-9491-3679D23A30CA}" sibTransId="{74D32400-EA80-44A7-BBB0-903B85D15D80}"/>
    <dgm:cxn modelId="{83A66E68-40A9-4A55-9A9B-9F80BABBB74F}" type="presOf" srcId="{A047F537-E671-42C3-8114-6EBB7B992733}" destId="{D634C9DA-827D-48A4-9427-B13DC9FED1E0}" srcOrd="0" destOrd="0" presId="urn:microsoft.com/office/officeart/2008/layout/LinedList"/>
    <dgm:cxn modelId="{D4B36777-0E48-44E9-A4A8-D912B801FD7D}" type="presOf" srcId="{72A8096B-1C3A-4256-99E2-6D79C3969232}" destId="{06EFA19B-2032-46ED-8A3E-64B1A9271857}" srcOrd="0" destOrd="0" presId="urn:microsoft.com/office/officeart/2008/layout/LinedList"/>
    <dgm:cxn modelId="{A732EE78-8EF5-451A-9DB0-A7884BBFC9ED}" srcId="{72A8096B-1C3A-4256-99E2-6D79C3969232}" destId="{DD9E01E4-43FA-4776-ABFB-8165474950F2}" srcOrd="2" destOrd="0" parTransId="{1320FCBD-BBC9-4F80-92E9-054AB0C4EE27}" sibTransId="{2611EDCF-248B-4CC6-8DF6-49E6EA8493DB}"/>
    <dgm:cxn modelId="{5E21838B-5F9F-4A01-B553-E160F83F3A10}" type="presOf" srcId="{7DC4349E-34EF-4C26-A905-91DE481D6D83}" destId="{C00BD11F-68A1-442F-B6BB-3F8425FD8754}" srcOrd="0" destOrd="0" presId="urn:microsoft.com/office/officeart/2008/layout/LinedList"/>
    <dgm:cxn modelId="{25EB73A6-F5F5-4212-B8A8-8920AF4AAC8E}" srcId="{72A8096B-1C3A-4256-99E2-6D79C3969232}" destId="{A047F537-E671-42C3-8114-6EBB7B992733}" srcOrd="3" destOrd="0" parTransId="{9A761B23-5BA1-4474-A96F-31398976A15B}" sibTransId="{AB42F1EB-1086-4A72-B0FC-71B1BF8E0CB5}"/>
    <dgm:cxn modelId="{FD0541AE-AADC-4D08-9D11-EC8694E6C132}" type="presOf" srcId="{BE7579E9-8FA3-4CAB-B482-221B859361BA}" destId="{AE884491-997D-423D-A657-D841E51D3EAE}" srcOrd="0" destOrd="0" presId="urn:microsoft.com/office/officeart/2008/layout/LinedList"/>
    <dgm:cxn modelId="{CD7419C7-1153-4C88-B7CA-77307C4DA1B4}" srcId="{72A8096B-1C3A-4256-99E2-6D79C3969232}" destId="{7DC4349E-34EF-4C26-A905-91DE481D6D83}" srcOrd="0" destOrd="0" parTransId="{B3B3F1AC-D700-41A3-AFCA-83DD8EA16254}" sibTransId="{E16DC0B8-DE8F-4062-840B-C728BA982464}"/>
    <dgm:cxn modelId="{D6C80DCD-D564-4077-B0E5-ED59737AC1A2}" type="presOf" srcId="{DD9E01E4-43FA-4776-ABFB-8165474950F2}" destId="{EC1C3424-CD48-44FC-915E-6287C8DB7BD9}" srcOrd="0" destOrd="0" presId="urn:microsoft.com/office/officeart/2008/layout/LinedList"/>
    <dgm:cxn modelId="{01E247F8-19E7-4D27-8527-4960268F761A}" type="presOf" srcId="{78D5F48C-51EA-4CB0-9DD8-9B1FCAE84E2A}" destId="{501C4605-EFE6-476B-A267-C37CDEDDF5DD}" srcOrd="0" destOrd="0" presId="urn:microsoft.com/office/officeart/2008/layout/LinedList"/>
    <dgm:cxn modelId="{F9B732FB-964B-46F6-9658-4EE8E0030499}" srcId="{72A8096B-1C3A-4256-99E2-6D79C3969232}" destId="{78D5F48C-51EA-4CB0-9DD8-9B1FCAE84E2A}" srcOrd="1" destOrd="0" parTransId="{908010E0-7EA5-4C5D-9369-017C253538D8}" sibTransId="{D997D528-13DF-4FB8-A597-2DFF6ADF29DD}"/>
    <dgm:cxn modelId="{F2884A44-9677-4956-BAB8-62A48D07012C}" type="presParOf" srcId="{06EFA19B-2032-46ED-8A3E-64B1A9271857}" destId="{D3CDC28A-9935-4DFD-96D6-A77D72A02D13}" srcOrd="0" destOrd="0" presId="urn:microsoft.com/office/officeart/2008/layout/LinedList"/>
    <dgm:cxn modelId="{852439F7-AF5B-4D8C-B525-4247936B92ED}" type="presParOf" srcId="{06EFA19B-2032-46ED-8A3E-64B1A9271857}" destId="{E816864C-9655-4611-883D-49466E7ACBBC}" srcOrd="1" destOrd="0" presId="urn:microsoft.com/office/officeart/2008/layout/LinedList"/>
    <dgm:cxn modelId="{BA68D651-E62E-4585-B514-88346F0FC139}" type="presParOf" srcId="{E816864C-9655-4611-883D-49466E7ACBBC}" destId="{C00BD11F-68A1-442F-B6BB-3F8425FD8754}" srcOrd="0" destOrd="0" presId="urn:microsoft.com/office/officeart/2008/layout/LinedList"/>
    <dgm:cxn modelId="{7EA7E09A-4A81-4BAE-A481-B5B935A3337B}" type="presParOf" srcId="{E816864C-9655-4611-883D-49466E7ACBBC}" destId="{14BC90D1-94B0-444C-AB35-B097F4910B53}" srcOrd="1" destOrd="0" presId="urn:microsoft.com/office/officeart/2008/layout/LinedList"/>
    <dgm:cxn modelId="{FA964EA6-D2B0-4E3B-80D7-6DF1F1701B4B}" type="presParOf" srcId="{06EFA19B-2032-46ED-8A3E-64B1A9271857}" destId="{579E1C79-955B-43DC-B9CD-360D93AD443B}" srcOrd="2" destOrd="0" presId="urn:microsoft.com/office/officeart/2008/layout/LinedList"/>
    <dgm:cxn modelId="{BCC04934-0351-4F51-A97D-BB1EAD218D5F}" type="presParOf" srcId="{06EFA19B-2032-46ED-8A3E-64B1A9271857}" destId="{ECF73D80-A6D7-4948-BA0D-3B28FA973B65}" srcOrd="3" destOrd="0" presId="urn:microsoft.com/office/officeart/2008/layout/LinedList"/>
    <dgm:cxn modelId="{364CC063-6BCE-4A96-A83D-0C9DC3AA4BEB}" type="presParOf" srcId="{ECF73D80-A6D7-4948-BA0D-3B28FA973B65}" destId="{501C4605-EFE6-476B-A267-C37CDEDDF5DD}" srcOrd="0" destOrd="0" presId="urn:microsoft.com/office/officeart/2008/layout/LinedList"/>
    <dgm:cxn modelId="{EF3D98D6-1508-4C4D-B166-29B7F6508E79}" type="presParOf" srcId="{ECF73D80-A6D7-4948-BA0D-3B28FA973B65}" destId="{C421DEA6-B278-4A58-BF69-92EA3B02A67A}" srcOrd="1" destOrd="0" presId="urn:microsoft.com/office/officeart/2008/layout/LinedList"/>
    <dgm:cxn modelId="{42A69756-34C9-43CE-92E6-BB3503F9EE61}" type="presParOf" srcId="{06EFA19B-2032-46ED-8A3E-64B1A9271857}" destId="{DD7649A5-4D2D-47DD-B24E-E30968889C07}" srcOrd="4" destOrd="0" presId="urn:microsoft.com/office/officeart/2008/layout/LinedList"/>
    <dgm:cxn modelId="{5D49DFD0-34DB-43B4-9C7A-CB9A3673225B}" type="presParOf" srcId="{06EFA19B-2032-46ED-8A3E-64B1A9271857}" destId="{C96D2A77-8587-499F-A568-74EB31B49B4B}" srcOrd="5" destOrd="0" presId="urn:microsoft.com/office/officeart/2008/layout/LinedList"/>
    <dgm:cxn modelId="{FD567BA1-CF72-4243-9C22-244EA7E68088}" type="presParOf" srcId="{C96D2A77-8587-499F-A568-74EB31B49B4B}" destId="{EC1C3424-CD48-44FC-915E-6287C8DB7BD9}" srcOrd="0" destOrd="0" presId="urn:microsoft.com/office/officeart/2008/layout/LinedList"/>
    <dgm:cxn modelId="{F93A0392-D12E-46BA-9FD4-1B1F64689C0D}" type="presParOf" srcId="{C96D2A77-8587-499F-A568-74EB31B49B4B}" destId="{FFCB3D84-103D-4494-BFFB-86B6BA9E7C9D}" srcOrd="1" destOrd="0" presId="urn:microsoft.com/office/officeart/2008/layout/LinedList"/>
    <dgm:cxn modelId="{07BEE51B-7457-43FB-B4C8-BD8683241CB0}" type="presParOf" srcId="{06EFA19B-2032-46ED-8A3E-64B1A9271857}" destId="{A9C08A0F-3BF7-49ED-AF5D-BF13AA4037FE}" srcOrd="6" destOrd="0" presId="urn:microsoft.com/office/officeart/2008/layout/LinedList"/>
    <dgm:cxn modelId="{2A2936DA-E5E6-48C4-A528-5E94F10F3138}" type="presParOf" srcId="{06EFA19B-2032-46ED-8A3E-64B1A9271857}" destId="{80DD7269-75A4-42AC-9E3E-3C9009D80596}" srcOrd="7" destOrd="0" presId="urn:microsoft.com/office/officeart/2008/layout/LinedList"/>
    <dgm:cxn modelId="{EED4124A-87DD-4D4F-8218-846F685D8C8E}" type="presParOf" srcId="{80DD7269-75A4-42AC-9E3E-3C9009D80596}" destId="{D634C9DA-827D-48A4-9427-B13DC9FED1E0}" srcOrd="0" destOrd="0" presId="urn:microsoft.com/office/officeart/2008/layout/LinedList"/>
    <dgm:cxn modelId="{E8BA412F-6BB7-475F-AEF6-DA18728A8605}" type="presParOf" srcId="{80DD7269-75A4-42AC-9E3E-3C9009D80596}" destId="{8DD6417C-0E65-443A-B4E2-62AF832C9C7B}" srcOrd="1" destOrd="0" presId="urn:microsoft.com/office/officeart/2008/layout/LinedList"/>
    <dgm:cxn modelId="{BAA37F63-3446-40F4-BADE-439845A323F4}" type="presParOf" srcId="{06EFA19B-2032-46ED-8A3E-64B1A9271857}" destId="{FEF5555A-C080-42CE-A5C6-EF9F5AD99BA2}" srcOrd="8" destOrd="0" presId="urn:microsoft.com/office/officeart/2008/layout/LinedList"/>
    <dgm:cxn modelId="{684F4CC1-726B-42C4-90B4-D6244E659D1A}" type="presParOf" srcId="{06EFA19B-2032-46ED-8A3E-64B1A9271857}" destId="{52BC6DD1-7AA4-49AC-AD8E-25F2881430A6}" srcOrd="9" destOrd="0" presId="urn:microsoft.com/office/officeart/2008/layout/LinedList"/>
    <dgm:cxn modelId="{62087434-0AE2-4747-B940-F77F72AC1F06}" type="presParOf" srcId="{52BC6DD1-7AA4-49AC-AD8E-25F2881430A6}" destId="{AE884491-997D-423D-A657-D841E51D3EAE}" srcOrd="0" destOrd="0" presId="urn:microsoft.com/office/officeart/2008/layout/LinedList"/>
    <dgm:cxn modelId="{E7D1BB77-BAE7-487E-96A5-19B8C69A5AEE}" type="presParOf" srcId="{52BC6DD1-7AA4-49AC-AD8E-25F2881430A6}" destId="{399C85C7-D8BD-42F3-BA80-3F80F955F37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7FF03-ABC9-4F59-BF5C-DD29B44C3B7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6BE974-8523-477C-A658-D49B5C07D70F}">
      <dgm:prSet/>
      <dgm:spPr/>
      <dgm:t>
        <a:bodyPr/>
        <a:lstStyle/>
        <a:p>
          <a:r>
            <a:rPr lang="pl-PL"/>
            <a:t>potrafi rozróżniać przeszłość i przyszłość, zadaje mnóstwo pytań,</a:t>
          </a:r>
          <a:endParaRPr lang="en-US"/>
        </a:p>
      </dgm:t>
    </dgm:pt>
    <dgm:pt modelId="{B29581F2-AC38-4FED-908F-DD7F3FC3229E}" type="parTrans" cxnId="{941DF8F6-CA85-48C2-8E85-2F0938BA5027}">
      <dgm:prSet/>
      <dgm:spPr/>
      <dgm:t>
        <a:bodyPr/>
        <a:lstStyle/>
        <a:p>
          <a:endParaRPr lang="en-US"/>
        </a:p>
      </dgm:t>
    </dgm:pt>
    <dgm:pt modelId="{A8FF9B37-A622-40C6-94E1-0A972CD78299}" type="sibTrans" cxnId="{941DF8F6-CA85-48C2-8E85-2F0938BA5027}">
      <dgm:prSet/>
      <dgm:spPr/>
      <dgm:t>
        <a:bodyPr/>
        <a:lstStyle/>
        <a:p>
          <a:endParaRPr lang="en-US"/>
        </a:p>
      </dgm:t>
    </dgm:pt>
    <dgm:pt modelId="{219E03B0-8790-45D6-8490-EA22CC2205C2}">
      <dgm:prSet/>
      <dgm:spPr/>
      <dgm:t>
        <a:bodyPr/>
        <a:lstStyle/>
        <a:p>
          <a:r>
            <a:rPr lang="pl-PL"/>
            <a:t>utrwala wymowę spółgłosek s, z, c, dz, przestaje je zamieniać na ich zmiękczone odpowiedniki ś, ż, ć, dż,</a:t>
          </a:r>
          <a:endParaRPr lang="en-US"/>
        </a:p>
      </dgm:t>
    </dgm:pt>
    <dgm:pt modelId="{662CC823-79F7-42ED-8499-EB4CAD2981F7}" type="parTrans" cxnId="{B6F1D96E-DC56-489B-AB33-14FE7EB0A458}">
      <dgm:prSet/>
      <dgm:spPr/>
      <dgm:t>
        <a:bodyPr/>
        <a:lstStyle/>
        <a:p>
          <a:endParaRPr lang="en-US"/>
        </a:p>
      </dgm:t>
    </dgm:pt>
    <dgm:pt modelId="{6776DA50-A9F7-4A5D-801C-46582CF2E9EF}" type="sibTrans" cxnId="{B6F1D96E-DC56-489B-AB33-14FE7EB0A458}">
      <dgm:prSet/>
      <dgm:spPr/>
      <dgm:t>
        <a:bodyPr/>
        <a:lstStyle/>
        <a:p>
          <a:endParaRPr lang="en-US"/>
        </a:p>
      </dgm:t>
    </dgm:pt>
    <dgm:pt modelId="{0A97834B-3EF0-4805-8F6B-93DA4A8408AD}">
      <dgm:prSet/>
      <dgm:spPr/>
      <dgm:t>
        <a:bodyPr/>
        <a:lstStyle/>
        <a:p>
          <a:r>
            <a:rPr lang="pl-PL"/>
            <a:t>głoski sz, ż, cz, dż może wymieniać na s, z, c, dz – jest to tzw. seplenienie fizjologiczne,</a:t>
          </a:r>
          <a:endParaRPr lang="en-US"/>
        </a:p>
      </dgm:t>
    </dgm:pt>
    <dgm:pt modelId="{DE8D5A80-BCE8-4D30-99FC-B5ADE99154B2}" type="parTrans" cxnId="{90AA7B61-2C70-4F1A-B5BE-89232F492FB3}">
      <dgm:prSet/>
      <dgm:spPr/>
      <dgm:t>
        <a:bodyPr/>
        <a:lstStyle/>
        <a:p>
          <a:endParaRPr lang="en-US"/>
        </a:p>
      </dgm:t>
    </dgm:pt>
    <dgm:pt modelId="{CC569A87-02F7-421D-BC63-5B7ADDC8EAEA}" type="sibTrans" cxnId="{90AA7B61-2C70-4F1A-B5BE-89232F492FB3}">
      <dgm:prSet/>
      <dgm:spPr/>
      <dgm:t>
        <a:bodyPr/>
        <a:lstStyle/>
        <a:p>
          <a:endParaRPr lang="en-US"/>
        </a:p>
      </dgm:t>
    </dgm:pt>
    <dgm:pt modelId="{D5BBC010-1C18-4AD4-93A9-644AB1FFBE61}">
      <dgm:prSet/>
      <dgm:spPr/>
      <dgm:t>
        <a:bodyPr/>
        <a:lstStyle/>
        <a:p>
          <a:r>
            <a:rPr lang="pl-PL"/>
            <a:t>może wymawiać głoskę r, choć jej brak nie powinien jeszcze niepokoić,</a:t>
          </a:r>
          <a:endParaRPr lang="en-US"/>
        </a:p>
      </dgm:t>
    </dgm:pt>
    <dgm:pt modelId="{F7203DF8-0F23-4D37-80FC-0D76BD2E1271}" type="parTrans" cxnId="{A8537FEF-BAE9-45E0-BAC8-EDCE340EDF5E}">
      <dgm:prSet/>
      <dgm:spPr/>
      <dgm:t>
        <a:bodyPr/>
        <a:lstStyle/>
        <a:p>
          <a:endParaRPr lang="en-US"/>
        </a:p>
      </dgm:t>
    </dgm:pt>
    <dgm:pt modelId="{0053DF72-C240-4E95-AAB8-6902B5370FDE}" type="sibTrans" cxnId="{A8537FEF-BAE9-45E0-BAC8-EDCE340EDF5E}">
      <dgm:prSet/>
      <dgm:spPr/>
      <dgm:t>
        <a:bodyPr/>
        <a:lstStyle/>
        <a:p>
          <a:endParaRPr lang="en-US"/>
        </a:p>
      </dgm:t>
    </dgm:pt>
    <dgm:pt modelId="{A08FE730-4B69-4489-AC15-B5F480D71B60}">
      <dgm:prSet/>
      <dgm:spPr/>
      <dgm:t>
        <a:bodyPr/>
        <a:lstStyle/>
        <a:p>
          <a:r>
            <a:rPr lang="pl-PL"/>
            <a:t>może pojawić się u niego tzw. hiperpoprawność związana z opanowywaniem nowych, trudnych głosek, np. zastępowanie głosek s, z, c, dz, przez sz, ż, cz, dż - np. sztół, czukierek</a:t>
          </a:r>
          <a:endParaRPr lang="en-US"/>
        </a:p>
      </dgm:t>
    </dgm:pt>
    <dgm:pt modelId="{FD5ECA22-C846-4E88-9C13-30CE8E92A9F2}" type="parTrans" cxnId="{5F8032A3-C25F-427A-A8EC-65695E693F0D}">
      <dgm:prSet/>
      <dgm:spPr/>
      <dgm:t>
        <a:bodyPr/>
        <a:lstStyle/>
        <a:p>
          <a:endParaRPr lang="en-US"/>
        </a:p>
      </dgm:t>
    </dgm:pt>
    <dgm:pt modelId="{006FF7FE-F2DA-4B65-BA35-A2D615CDA01B}" type="sibTrans" cxnId="{5F8032A3-C25F-427A-A8EC-65695E693F0D}">
      <dgm:prSet/>
      <dgm:spPr/>
      <dgm:t>
        <a:bodyPr/>
        <a:lstStyle/>
        <a:p>
          <a:endParaRPr lang="en-US"/>
        </a:p>
      </dgm:t>
    </dgm:pt>
    <dgm:pt modelId="{58161AB9-2FD7-453C-985C-7C1E4C4F9AD3}" type="pres">
      <dgm:prSet presAssocID="{1807FF03-ABC9-4F59-BF5C-DD29B44C3B79}" presName="vert0" presStyleCnt="0">
        <dgm:presLayoutVars>
          <dgm:dir/>
          <dgm:animOne val="branch"/>
          <dgm:animLvl val="lvl"/>
        </dgm:presLayoutVars>
      </dgm:prSet>
      <dgm:spPr/>
    </dgm:pt>
    <dgm:pt modelId="{02B72F62-67B9-4C0D-AFB4-BA0D2AD304FC}" type="pres">
      <dgm:prSet presAssocID="{756BE974-8523-477C-A658-D49B5C07D70F}" presName="thickLine" presStyleLbl="alignNode1" presStyleIdx="0" presStyleCnt="5"/>
      <dgm:spPr/>
    </dgm:pt>
    <dgm:pt modelId="{8C72BB06-81B5-4F73-A112-32D7298C303A}" type="pres">
      <dgm:prSet presAssocID="{756BE974-8523-477C-A658-D49B5C07D70F}" presName="horz1" presStyleCnt="0"/>
      <dgm:spPr/>
    </dgm:pt>
    <dgm:pt modelId="{82AFC54F-72FA-419D-A1CF-6424424C1966}" type="pres">
      <dgm:prSet presAssocID="{756BE974-8523-477C-A658-D49B5C07D70F}" presName="tx1" presStyleLbl="revTx" presStyleIdx="0" presStyleCnt="5"/>
      <dgm:spPr/>
    </dgm:pt>
    <dgm:pt modelId="{A1FF1254-F6AC-4B19-B3CE-0DA7BBE4124D}" type="pres">
      <dgm:prSet presAssocID="{756BE974-8523-477C-A658-D49B5C07D70F}" presName="vert1" presStyleCnt="0"/>
      <dgm:spPr/>
    </dgm:pt>
    <dgm:pt modelId="{5C362BDB-C5B6-42E1-8064-116760D4F7B6}" type="pres">
      <dgm:prSet presAssocID="{219E03B0-8790-45D6-8490-EA22CC2205C2}" presName="thickLine" presStyleLbl="alignNode1" presStyleIdx="1" presStyleCnt="5"/>
      <dgm:spPr/>
    </dgm:pt>
    <dgm:pt modelId="{516ED370-5088-4E05-9C2D-E262B296A66C}" type="pres">
      <dgm:prSet presAssocID="{219E03B0-8790-45D6-8490-EA22CC2205C2}" presName="horz1" presStyleCnt="0"/>
      <dgm:spPr/>
    </dgm:pt>
    <dgm:pt modelId="{10812D58-099F-4D97-B72C-4D31AC2B80B2}" type="pres">
      <dgm:prSet presAssocID="{219E03B0-8790-45D6-8490-EA22CC2205C2}" presName="tx1" presStyleLbl="revTx" presStyleIdx="1" presStyleCnt="5"/>
      <dgm:spPr/>
    </dgm:pt>
    <dgm:pt modelId="{A77FA2FF-B8E9-4771-9C75-E214819927BC}" type="pres">
      <dgm:prSet presAssocID="{219E03B0-8790-45D6-8490-EA22CC2205C2}" presName="vert1" presStyleCnt="0"/>
      <dgm:spPr/>
    </dgm:pt>
    <dgm:pt modelId="{B1D22EB6-6C48-4810-9837-25CBA88B7AE3}" type="pres">
      <dgm:prSet presAssocID="{0A97834B-3EF0-4805-8F6B-93DA4A8408AD}" presName="thickLine" presStyleLbl="alignNode1" presStyleIdx="2" presStyleCnt="5"/>
      <dgm:spPr/>
    </dgm:pt>
    <dgm:pt modelId="{523FBE13-03F2-497B-A718-8CFF62B7487B}" type="pres">
      <dgm:prSet presAssocID="{0A97834B-3EF0-4805-8F6B-93DA4A8408AD}" presName="horz1" presStyleCnt="0"/>
      <dgm:spPr/>
    </dgm:pt>
    <dgm:pt modelId="{99A31AB1-6D49-44A2-97E6-2A0AFDDF506B}" type="pres">
      <dgm:prSet presAssocID="{0A97834B-3EF0-4805-8F6B-93DA4A8408AD}" presName="tx1" presStyleLbl="revTx" presStyleIdx="2" presStyleCnt="5"/>
      <dgm:spPr/>
    </dgm:pt>
    <dgm:pt modelId="{0EDC5C4F-55D2-4347-9062-B6C320BD8B86}" type="pres">
      <dgm:prSet presAssocID="{0A97834B-3EF0-4805-8F6B-93DA4A8408AD}" presName="vert1" presStyleCnt="0"/>
      <dgm:spPr/>
    </dgm:pt>
    <dgm:pt modelId="{C9F21666-E75D-4BDC-BFA9-1422F5E2DC1B}" type="pres">
      <dgm:prSet presAssocID="{D5BBC010-1C18-4AD4-93A9-644AB1FFBE61}" presName="thickLine" presStyleLbl="alignNode1" presStyleIdx="3" presStyleCnt="5"/>
      <dgm:spPr/>
    </dgm:pt>
    <dgm:pt modelId="{9FD04ED9-50CB-41BB-BC38-1ACF39680067}" type="pres">
      <dgm:prSet presAssocID="{D5BBC010-1C18-4AD4-93A9-644AB1FFBE61}" presName="horz1" presStyleCnt="0"/>
      <dgm:spPr/>
    </dgm:pt>
    <dgm:pt modelId="{DD0F2199-67D7-4430-9FED-2CE9ABE5214B}" type="pres">
      <dgm:prSet presAssocID="{D5BBC010-1C18-4AD4-93A9-644AB1FFBE61}" presName="tx1" presStyleLbl="revTx" presStyleIdx="3" presStyleCnt="5"/>
      <dgm:spPr/>
    </dgm:pt>
    <dgm:pt modelId="{8B217578-2098-4E13-909C-0E186FB1296D}" type="pres">
      <dgm:prSet presAssocID="{D5BBC010-1C18-4AD4-93A9-644AB1FFBE61}" presName="vert1" presStyleCnt="0"/>
      <dgm:spPr/>
    </dgm:pt>
    <dgm:pt modelId="{00E8D210-8BA6-42FF-BC13-34BA86E0C089}" type="pres">
      <dgm:prSet presAssocID="{A08FE730-4B69-4489-AC15-B5F480D71B60}" presName="thickLine" presStyleLbl="alignNode1" presStyleIdx="4" presStyleCnt="5"/>
      <dgm:spPr/>
    </dgm:pt>
    <dgm:pt modelId="{BE3019EE-FC34-42F3-A218-045671963BB3}" type="pres">
      <dgm:prSet presAssocID="{A08FE730-4B69-4489-AC15-B5F480D71B60}" presName="horz1" presStyleCnt="0"/>
      <dgm:spPr/>
    </dgm:pt>
    <dgm:pt modelId="{CFAA3E67-A97F-468C-BCB9-11B91D37228F}" type="pres">
      <dgm:prSet presAssocID="{A08FE730-4B69-4489-AC15-B5F480D71B60}" presName="tx1" presStyleLbl="revTx" presStyleIdx="4" presStyleCnt="5"/>
      <dgm:spPr/>
    </dgm:pt>
    <dgm:pt modelId="{365B31A6-E622-491E-9688-4027A80B0C7C}" type="pres">
      <dgm:prSet presAssocID="{A08FE730-4B69-4489-AC15-B5F480D71B60}" presName="vert1" presStyleCnt="0"/>
      <dgm:spPr/>
    </dgm:pt>
  </dgm:ptLst>
  <dgm:cxnLst>
    <dgm:cxn modelId="{35D4C40C-2CD8-4F4B-9E41-5C61A7AE84A0}" type="presOf" srcId="{A08FE730-4B69-4489-AC15-B5F480D71B60}" destId="{CFAA3E67-A97F-468C-BCB9-11B91D37228F}" srcOrd="0" destOrd="0" presId="urn:microsoft.com/office/officeart/2008/layout/LinedList"/>
    <dgm:cxn modelId="{35AFA91C-97EC-4DEA-BFA5-4301198F3CE9}" type="presOf" srcId="{756BE974-8523-477C-A658-D49B5C07D70F}" destId="{82AFC54F-72FA-419D-A1CF-6424424C1966}" srcOrd="0" destOrd="0" presId="urn:microsoft.com/office/officeart/2008/layout/LinedList"/>
    <dgm:cxn modelId="{8B9E6721-1A89-4CF7-8837-9E8F546C7065}" type="presOf" srcId="{D5BBC010-1C18-4AD4-93A9-644AB1FFBE61}" destId="{DD0F2199-67D7-4430-9FED-2CE9ABE5214B}" srcOrd="0" destOrd="0" presId="urn:microsoft.com/office/officeart/2008/layout/LinedList"/>
    <dgm:cxn modelId="{82DDBD2F-638F-4F90-9C98-E03A1991BA76}" type="presOf" srcId="{0A97834B-3EF0-4805-8F6B-93DA4A8408AD}" destId="{99A31AB1-6D49-44A2-97E6-2A0AFDDF506B}" srcOrd="0" destOrd="0" presId="urn:microsoft.com/office/officeart/2008/layout/LinedList"/>
    <dgm:cxn modelId="{7EBE2234-7436-4B81-AC9C-8E3ADC644FF0}" type="presOf" srcId="{219E03B0-8790-45D6-8490-EA22CC2205C2}" destId="{10812D58-099F-4D97-B72C-4D31AC2B80B2}" srcOrd="0" destOrd="0" presId="urn:microsoft.com/office/officeart/2008/layout/LinedList"/>
    <dgm:cxn modelId="{90AA7B61-2C70-4F1A-B5BE-89232F492FB3}" srcId="{1807FF03-ABC9-4F59-BF5C-DD29B44C3B79}" destId="{0A97834B-3EF0-4805-8F6B-93DA4A8408AD}" srcOrd="2" destOrd="0" parTransId="{DE8D5A80-BCE8-4D30-99FC-B5ADE99154B2}" sibTransId="{CC569A87-02F7-421D-BC63-5B7ADDC8EAEA}"/>
    <dgm:cxn modelId="{B6F1D96E-DC56-489B-AB33-14FE7EB0A458}" srcId="{1807FF03-ABC9-4F59-BF5C-DD29B44C3B79}" destId="{219E03B0-8790-45D6-8490-EA22CC2205C2}" srcOrd="1" destOrd="0" parTransId="{662CC823-79F7-42ED-8499-EB4CAD2981F7}" sibTransId="{6776DA50-A9F7-4A5D-801C-46582CF2E9EF}"/>
    <dgm:cxn modelId="{A4C8FD8C-1BB9-4913-997C-43DB7AB6D6DC}" type="presOf" srcId="{1807FF03-ABC9-4F59-BF5C-DD29B44C3B79}" destId="{58161AB9-2FD7-453C-985C-7C1E4C4F9AD3}" srcOrd="0" destOrd="0" presId="urn:microsoft.com/office/officeart/2008/layout/LinedList"/>
    <dgm:cxn modelId="{5F8032A3-C25F-427A-A8EC-65695E693F0D}" srcId="{1807FF03-ABC9-4F59-BF5C-DD29B44C3B79}" destId="{A08FE730-4B69-4489-AC15-B5F480D71B60}" srcOrd="4" destOrd="0" parTransId="{FD5ECA22-C846-4E88-9C13-30CE8E92A9F2}" sibTransId="{006FF7FE-F2DA-4B65-BA35-A2D615CDA01B}"/>
    <dgm:cxn modelId="{A8537FEF-BAE9-45E0-BAC8-EDCE340EDF5E}" srcId="{1807FF03-ABC9-4F59-BF5C-DD29B44C3B79}" destId="{D5BBC010-1C18-4AD4-93A9-644AB1FFBE61}" srcOrd="3" destOrd="0" parTransId="{F7203DF8-0F23-4D37-80FC-0D76BD2E1271}" sibTransId="{0053DF72-C240-4E95-AAB8-6902B5370FDE}"/>
    <dgm:cxn modelId="{941DF8F6-CA85-48C2-8E85-2F0938BA5027}" srcId="{1807FF03-ABC9-4F59-BF5C-DD29B44C3B79}" destId="{756BE974-8523-477C-A658-D49B5C07D70F}" srcOrd="0" destOrd="0" parTransId="{B29581F2-AC38-4FED-908F-DD7F3FC3229E}" sibTransId="{A8FF9B37-A622-40C6-94E1-0A972CD78299}"/>
    <dgm:cxn modelId="{B04FB0AB-9EA4-4AD1-8279-C9BAFE71D852}" type="presParOf" srcId="{58161AB9-2FD7-453C-985C-7C1E4C4F9AD3}" destId="{02B72F62-67B9-4C0D-AFB4-BA0D2AD304FC}" srcOrd="0" destOrd="0" presId="urn:microsoft.com/office/officeart/2008/layout/LinedList"/>
    <dgm:cxn modelId="{CB5499BA-51E1-4D03-BF76-A50090518E5C}" type="presParOf" srcId="{58161AB9-2FD7-453C-985C-7C1E4C4F9AD3}" destId="{8C72BB06-81B5-4F73-A112-32D7298C303A}" srcOrd="1" destOrd="0" presId="urn:microsoft.com/office/officeart/2008/layout/LinedList"/>
    <dgm:cxn modelId="{E4B47CC1-87A4-451C-92A6-3EC2733AD71D}" type="presParOf" srcId="{8C72BB06-81B5-4F73-A112-32D7298C303A}" destId="{82AFC54F-72FA-419D-A1CF-6424424C1966}" srcOrd="0" destOrd="0" presId="urn:microsoft.com/office/officeart/2008/layout/LinedList"/>
    <dgm:cxn modelId="{268B51D5-1726-474E-8419-339B7174C579}" type="presParOf" srcId="{8C72BB06-81B5-4F73-A112-32D7298C303A}" destId="{A1FF1254-F6AC-4B19-B3CE-0DA7BBE4124D}" srcOrd="1" destOrd="0" presId="urn:microsoft.com/office/officeart/2008/layout/LinedList"/>
    <dgm:cxn modelId="{E75076DA-0211-4824-89B6-3840D2966A17}" type="presParOf" srcId="{58161AB9-2FD7-453C-985C-7C1E4C4F9AD3}" destId="{5C362BDB-C5B6-42E1-8064-116760D4F7B6}" srcOrd="2" destOrd="0" presId="urn:microsoft.com/office/officeart/2008/layout/LinedList"/>
    <dgm:cxn modelId="{D2C9276C-7B5D-4C83-9EF2-8662AA7162C6}" type="presParOf" srcId="{58161AB9-2FD7-453C-985C-7C1E4C4F9AD3}" destId="{516ED370-5088-4E05-9C2D-E262B296A66C}" srcOrd="3" destOrd="0" presId="urn:microsoft.com/office/officeart/2008/layout/LinedList"/>
    <dgm:cxn modelId="{11704AA7-C3CA-460D-8DE1-DFF62D54BCC6}" type="presParOf" srcId="{516ED370-5088-4E05-9C2D-E262B296A66C}" destId="{10812D58-099F-4D97-B72C-4D31AC2B80B2}" srcOrd="0" destOrd="0" presId="urn:microsoft.com/office/officeart/2008/layout/LinedList"/>
    <dgm:cxn modelId="{71936DDE-D211-483D-A95A-7CF92FA9CAAD}" type="presParOf" srcId="{516ED370-5088-4E05-9C2D-E262B296A66C}" destId="{A77FA2FF-B8E9-4771-9C75-E214819927BC}" srcOrd="1" destOrd="0" presId="urn:microsoft.com/office/officeart/2008/layout/LinedList"/>
    <dgm:cxn modelId="{7374203F-518D-4194-AC06-5B16FF7AA931}" type="presParOf" srcId="{58161AB9-2FD7-453C-985C-7C1E4C4F9AD3}" destId="{B1D22EB6-6C48-4810-9837-25CBA88B7AE3}" srcOrd="4" destOrd="0" presId="urn:microsoft.com/office/officeart/2008/layout/LinedList"/>
    <dgm:cxn modelId="{8BF5C7FF-369C-4BA1-A6CB-E242DC01916A}" type="presParOf" srcId="{58161AB9-2FD7-453C-985C-7C1E4C4F9AD3}" destId="{523FBE13-03F2-497B-A718-8CFF62B7487B}" srcOrd="5" destOrd="0" presId="urn:microsoft.com/office/officeart/2008/layout/LinedList"/>
    <dgm:cxn modelId="{421EC5A5-1BDA-4C58-9C67-00261B048309}" type="presParOf" srcId="{523FBE13-03F2-497B-A718-8CFF62B7487B}" destId="{99A31AB1-6D49-44A2-97E6-2A0AFDDF506B}" srcOrd="0" destOrd="0" presId="urn:microsoft.com/office/officeart/2008/layout/LinedList"/>
    <dgm:cxn modelId="{31179533-CEB7-41CE-A364-A24DEF88B7EA}" type="presParOf" srcId="{523FBE13-03F2-497B-A718-8CFF62B7487B}" destId="{0EDC5C4F-55D2-4347-9062-B6C320BD8B86}" srcOrd="1" destOrd="0" presId="urn:microsoft.com/office/officeart/2008/layout/LinedList"/>
    <dgm:cxn modelId="{572097E0-1C7B-4D7F-BB7E-E5D556E4CF15}" type="presParOf" srcId="{58161AB9-2FD7-453C-985C-7C1E4C4F9AD3}" destId="{C9F21666-E75D-4BDC-BFA9-1422F5E2DC1B}" srcOrd="6" destOrd="0" presId="urn:microsoft.com/office/officeart/2008/layout/LinedList"/>
    <dgm:cxn modelId="{E00E12D3-6778-4DA7-97B2-ADEE69B28AAD}" type="presParOf" srcId="{58161AB9-2FD7-453C-985C-7C1E4C4F9AD3}" destId="{9FD04ED9-50CB-41BB-BC38-1ACF39680067}" srcOrd="7" destOrd="0" presId="urn:microsoft.com/office/officeart/2008/layout/LinedList"/>
    <dgm:cxn modelId="{93E59827-6E8C-48AC-B075-7DCB7D3E7583}" type="presParOf" srcId="{9FD04ED9-50CB-41BB-BC38-1ACF39680067}" destId="{DD0F2199-67D7-4430-9FED-2CE9ABE5214B}" srcOrd="0" destOrd="0" presId="urn:microsoft.com/office/officeart/2008/layout/LinedList"/>
    <dgm:cxn modelId="{C3466306-D94A-4756-8E7D-F78F0357B920}" type="presParOf" srcId="{9FD04ED9-50CB-41BB-BC38-1ACF39680067}" destId="{8B217578-2098-4E13-909C-0E186FB1296D}" srcOrd="1" destOrd="0" presId="urn:microsoft.com/office/officeart/2008/layout/LinedList"/>
    <dgm:cxn modelId="{A79A2190-315C-4411-8B0F-CB1C48EEBF9C}" type="presParOf" srcId="{58161AB9-2FD7-453C-985C-7C1E4C4F9AD3}" destId="{00E8D210-8BA6-42FF-BC13-34BA86E0C089}" srcOrd="8" destOrd="0" presId="urn:microsoft.com/office/officeart/2008/layout/LinedList"/>
    <dgm:cxn modelId="{6836F552-16CE-4227-85F8-5867B1EDBE8B}" type="presParOf" srcId="{58161AB9-2FD7-453C-985C-7C1E4C4F9AD3}" destId="{BE3019EE-FC34-42F3-A218-045671963BB3}" srcOrd="9" destOrd="0" presId="urn:microsoft.com/office/officeart/2008/layout/LinedList"/>
    <dgm:cxn modelId="{BFF6F49B-4972-48EE-8809-61E8C94DCB39}" type="presParOf" srcId="{BE3019EE-FC34-42F3-A218-045671963BB3}" destId="{CFAA3E67-A97F-468C-BCB9-11B91D37228F}" srcOrd="0" destOrd="0" presId="urn:microsoft.com/office/officeart/2008/layout/LinedList"/>
    <dgm:cxn modelId="{6A571253-61B9-4054-A277-021D27CA6AAD}" type="presParOf" srcId="{BE3019EE-FC34-42F3-A218-045671963BB3}" destId="{365B31A6-E622-491E-9688-4027A80B0C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8199B5-49E0-4896-8585-A05C44CD5094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1E370FB-5239-4BD1-912A-ED549457F295}">
      <dgm:prSet/>
      <dgm:spPr/>
      <dgm:t>
        <a:bodyPr/>
        <a:lstStyle/>
        <a:p>
          <a:r>
            <a:rPr lang="pl-PL">
              <a:hlinkClick xmlns:r="http://schemas.openxmlformats.org/officeDocument/2006/relationships" r:id="rId1"/>
            </a:rPr>
            <a:t>Milowe kroki w rozwoju (i życiu) dziecka (mamotoja.pl)</a:t>
          </a:r>
          <a:endParaRPr lang="en-US"/>
        </a:p>
      </dgm:t>
    </dgm:pt>
    <dgm:pt modelId="{55996A76-54A4-4BB1-8CFB-9BCCBE1DE960}" type="parTrans" cxnId="{0C4E7BEB-65BD-4463-8DC6-FE68450DDB6D}">
      <dgm:prSet/>
      <dgm:spPr/>
      <dgm:t>
        <a:bodyPr/>
        <a:lstStyle/>
        <a:p>
          <a:endParaRPr lang="en-US"/>
        </a:p>
      </dgm:t>
    </dgm:pt>
    <dgm:pt modelId="{BC3E6B79-3EAF-4A30-B49B-DC2BF2B4D6C8}" type="sibTrans" cxnId="{0C4E7BEB-65BD-4463-8DC6-FE68450DDB6D}">
      <dgm:prSet/>
      <dgm:spPr/>
      <dgm:t>
        <a:bodyPr/>
        <a:lstStyle/>
        <a:p>
          <a:endParaRPr lang="en-US"/>
        </a:p>
      </dgm:t>
    </dgm:pt>
    <dgm:pt modelId="{0FC394CA-B9F8-4874-92D5-66299DDB0B35}">
      <dgm:prSet/>
      <dgm:spPr/>
      <dgm:t>
        <a:bodyPr/>
        <a:lstStyle/>
        <a:p>
          <a:r>
            <a:rPr lang="pl-PL">
              <a:hlinkClick xmlns:r="http://schemas.openxmlformats.org/officeDocument/2006/relationships" r:id="rId2"/>
            </a:rPr>
            <a:t>LOGOMIAUPEDIA, czyli logopedia z pazurem: Zeszyt do zajęć logopedycznych</a:t>
          </a:r>
          <a:endParaRPr lang="en-US"/>
        </a:p>
      </dgm:t>
    </dgm:pt>
    <dgm:pt modelId="{E27B1B66-547B-41E4-B3FE-5F887B53D4C5}" type="parTrans" cxnId="{A43D42AD-B041-4D37-99BF-36D2F1268433}">
      <dgm:prSet/>
      <dgm:spPr/>
      <dgm:t>
        <a:bodyPr/>
        <a:lstStyle/>
        <a:p>
          <a:endParaRPr lang="en-US"/>
        </a:p>
      </dgm:t>
    </dgm:pt>
    <dgm:pt modelId="{688EACF1-174F-4854-A39C-FA2DFCBFBEE7}" type="sibTrans" cxnId="{A43D42AD-B041-4D37-99BF-36D2F1268433}">
      <dgm:prSet/>
      <dgm:spPr/>
      <dgm:t>
        <a:bodyPr/>
        <a:lstStyle/>
        <a:p>
          <a:endParaRPr lang="en-US"/>
        </a:p>
      </dgm:t>
    </dgm:pt>
    <dgm:pt modelId="{BFE97A7F-E769-4649-91A8-25154E911439}">
      <dgm:prSet/>
      <dgm:spPr/>
      <dgm:t>
        <a:bodyPr/>
        <a:lstStyle/>
        <a:p>
          <a:r>
            <a:rPr lang="pl-PL">
              <a:hlinkClick xmlns:r="http://schemas.openxmlformats.org/officeDocument/2006/relationships" r:id="rId3"/>
            </a:rPr>
            <a:t>12 prostych sposobów na stymulowanie rozwoju mowy dziecka – Pani Logopedyczna</a:t>
          </a:r>
          <a:endParaRPr lang="en-US"/>
        </a:p>
      </dgm:t>
    </dgm:pt>
    <dgm:pt modelId="{F7018E53-85F7-4792-850F-A9AAD0E8F9C5}" type="parTrans" cxnId="{784FAED9-3174-4C76-A774-E0DA00701A3E}">
      <dgm:prSet/>
      <dgm:spPr/>
      <dgm:t>
        <a:bodyPr/>
        <a:lstStyle/>
        <a:p>
          <a:endParaRPr lang="en-US"/>
        </a:p>
      </dgm:t>
    </dgm:pt>
    <dgm:pt modelId="{CFDDAA02-B6F4-455C-88EE-25E67E161522}" type="sibTrans" cxnId="{784FAED9-3174-4C76-A774-E0DA00701A3E}">
      <dgm:prSet/>
      <dgm:spPr/>
      <dgm:t>
        <a:bodyPr/>
        <a:lstStyle/>
        <a:p>
          <a:endParaRPr lang="en-US"/>
        </a:p>
      </dgm:t>
    </dgm:pt>
    <dgm:pt modelId="{D6E1748F-E151-4120-A04E-083B5506DC39}">
      <dgm:prSet/>
      <dgm:spPr/>
      <dgm:t>
        <a:bodyPr/>
        <a:lstStyle/>
        <a:p>
          <a:r>
            <a:rPr lang="pl-PL">
              <a:hlinkClick xmlns:r="http://schemas.openxmlformats.org/officeDocument/2006/relationships" r:id="rId4"/>
            </a:rPr>
            <a:t>Etapy rozwoju mowy dziecka (enel.pl)</a:t>
          </a:r>
          <a:endParaRPr lang="en-US"/>
        </a:p>
      </dgm:t>
    </dgm:pt>
    <dgm:pt modelId="{8F1DD4D5-5442-4647-8A57-D4BD89667062}" type="parTrans" cxnId="{04C3F933-F258-47B2-BFCC-3D33CF22A1EC}">
      <dgm:prSet/>
      <dgm:spPr/>
      <dgm:t>
        <a:bodyPr/>
        <a:lstStyle/>
        <a:p>
          <a:endParaRPr lang="en-US"/>
        </a:p>
      </dgm:t>
    </dgm:pt>
    <dgm:pt modelId="{3BE155EF-1132-4BC2-A7BA-1433414E8C3D}" type="sibTrans" cxnId="{04C3F933-F258-47B2-BFCC-3D33CF22A1EC}">
      <dgm:prSet/>
      <dgm:spPr/>
      <dgm:t>
        <a:bodyPr/>
        <a:lstStyle/>
        <a:p>
          <a:endParaRPr lang="en-US"/>
        </a:p>
      </dgm:t>
    </dgm:pt>
    <dgm:pt modelId="{D41347D1-1BDD-4F4C-BE2F-AAAACC435A19}" type="pres">
      <dgm:prSet presAssocID="{788199B5-49E0-4896-8585-A05C44CD5094}" presName="vert0" presStyleCnt="0">
        <dgm:presLayoutVars>
          <dgm:dir/>
          <dgm:animOne val="branch"/>
          <dgm:animLvl val="lvl"/>
        </dgm:presLayoutVars>
      </dgm:prSet>
      <dgm:spPr/>
    </dgm:pt>
    <dgm:pt modelId="{835F891A-88D8-48A4-AC29-95B8731C1EDE}" type="pres">
      <dgm:prSet presAssocID="{31E370FB-5239-4BD1-912A-ED549457F295}" presName="thickLine" presStyleLbl="alignNode1" presStyleIdx="0" presStyleCnt="4"/>
      <dgm:spPr/>
    </dgm:pt>
    <dgm:pt modelId="{0F198A7E-CA05-4D88-B07E-3C32FD490450}" type="pres">
      <dgm:prSet presAssocID="{31E370FB-5239-4BD1-912A-ED549457F295}" presName="horz1" presStyleCnt="0"/>
      <dgm:spPr/>
    </dgm:pt>
    <dgm:pt modelId="{5EDC1829-B842-428C-AFA3-782212547D1B}" type="pres">
      <dgm:prSet presAssocID="{31E370FB-5239-4BD1-912A-ED549457F295}" presName="tx1" presStyleLbl="revTx" presStyleIdx="0" presStyleCnt="4"/>
      <dgm:spPr/>
    </dgm:pt>
    <dgm:pt modelId="{571208F0-ED60-4B3E-A86A-9754DCB59A1A}" type="pres">
      <dgm:prSet presAssocID="{31E370FB-5239-4BD1-912A-ED549457F295}" presName="vert1" presStyleCnt="0"/>
      <dgm:spPr/>
    </dgm:pt>
    <dgm:pt modelId="{2DF47B64-9A91-4627-95F0-BE8AF8D6CA88}" type="pres">
      <dgm:prSet presAssocID="{0FC394CA-B9F8-4874-92D5-66299DDB0B35}" presName="thickLine" presStyleLbl="alignNode1" presStyleIdx="1" presStyleCnt="4"/>
      <dgm:spPr/>
    </dgm:pt>
    <dgm:pt modelId="{5867F3BA-5494-4D4F-A56E-891412106663}" type="pres">
      <dgm:prSet presAssocID="{0FC394CA-B9F8-4874-92D5-66299DDB0B35}" presName="horz1" presStyleCnt="0"/>
      <dgm:spPr/>
    </dgm:pt>
    <dgm:pt modelId="{9058467D-E81F-4153-AFA9-D7DFF2120A66}" type="pres">
      <dgm:prSet presAssocID="{0FC394CA-B9F8-4874-92D5-66299DDB0B35}" presName="tx1" presStyleLbl="revTx" presStyleIdx="1" presStyleCnt="4"/>
      <dgm:spPr/>
    </dgm:pt>
    <dgm:pt modelId="{DCAB3BE5-E186-43CE-B860-01B93BC6071C}" type="pres">
      <dgm:prSet presAssocID="{0FC394CA-B9F8-4874-92D5-66299DDB0B35}" presName="vert1" presStyleCnt="0"/>
      <dgm:spPr/>
    </dgm:pt>
    <dgm:pt modelId="{FCBAA912-A1D5-4724-BF37-CA41168BA1EB}" type="pres">
      <dgm:prSet presAssocID="{BFE97A7F-E769-4649-91A8-25154E911439}" presName="thickLine" presStyleLbl="alignNode1" presStyleIdx="2" presStyleCnt="4"/>
      <dgm:spPr/>
    </dgm:pt>
    <dgm:pt modelId="{7BED98FC-2A83-4D4D-A8D8-F7E0DA100BE3}" type="pres">
      <dgm:prSet presAssocID="{BFE97A7F-E769-4649-91A8-25154E911439}" presName="horz1" presStyleCnt="0"/>
      <dgm:spPr/>
    </dgm:pt>
    <dgm:pt modelId="{DF11FEA8-1352-4888-B94A-6FC4315852BA}" type="pres">
      <dgm:prSet presAssocID="{BFE97A7F-E769-4649-91A8-25154E911439}" presName="tx1" presStyleLbl="revTx" presStyleIdx="2" presStyleCnt="4"/>
      <dgm:spPr/>
    </dgm:pt>
    <dgm:pt modelId="{54A6AE91-A699-4DA1-B0CF-483050E68BDD}" type="pres">
      <dgm:prSet presAssocID="{BFE97A7F-E769-4649-91A8-25154E911439}" presName="vert1" presStyleCnt="0"/>
      <dgm:spPr/>
    </dgm:pt>
    <dgm:pt modelId="{BCE0C8AC-0995-4827-A158-DB64B9E28D53}" type="pres">
      <dgm:prSet presAssocID="{D6E1748F-E151-4120-A04E-083B5506DC39}" presName="thickLine" presStyleLbl="alignNode1" presStyleIdx="3" presStyleCnt="4"/>
      <dgm:spPr/>
    </dgm:pt>
    <dgm:pt modelId="{2257A9D7-600B-4CC1-9213-7EF8B41200B6}" type="pres">
      <dgm:prSet presAssocID="{D6E1748F-E151-4120-A04E-083B5506DC39}" presName="horz1" presStyleCnt="0"/>
      <dgm:spPr/>
    </dgm:pt>
    <dgm:pt modelId="{67B6A22E-C5A2-4FC3-BA00-BA2B58E5BB5C}" type="pres">
      <dgm:prSet presAssocID="{D6E1748F-E151-4120-A04E-083B5506DC39}" presName="tx1" presStyleLbl="revTx" presStyleIdx="3" presStyleCnt="4"/>
      <dgm:spPr/>
    </dgm:pt>
    <dgm:pt modelId="{96349C5F-266D-4C65-9A7C-4929ABFFDD5E}" type="pres">
      <dgm:prSet presAssocID="{D6E1748F-E151-4120-A04E-083B5506DC39}" presName="vert1" presStyleCnt="0"/>
      <dgm:spPr/>
    </dgm:pt>
  </dgm:ptLst>
  <dgm:cxnLst>
    <dgm:cxn modelId="{788D9006-89C4-4CE5-B5AF-7ED7990ACF1A}" type="presOf" srcId="{788199B5-49E0-4896-8585-A05C44CD5094}" destId="{D41347D1-1BDD-4F4C-BE2F-AAAACC435A19}" srcOrd="0" destOrd="0" presId="urn:microsoft.com/office/officeart/2008/layout/LinedList"/>
    <dgm:cxn modelId="{04C3F933-F258-47B2-BFCC-3D33CF22A1EC}" srcId="{788199B5-49E0-4896-8585-A05C44CD5094}" destId="{D6E1748F-E151-4120-A04E-083B5506DC39}" srcOrd="3" destOrd="0" parTransId="{8F1DD4D5-5442-4647-8A57-D4BD89667062}" sibTransId="{3BE155EF-1132-4BC2-A7BA-1433414E8C3D}"/>
    <dgm:cxn modelId="{8F030948-7BF9-4338-A3ED-E0CF42C98B05}" type="presOf" srcId="{0FC394CA-B9F8-4874-92D5-66299DDB0B35}" destId="{9058467D-E81F-4153-AFA9-D7DFF2120A66}" srcOrd="0" destOrd="0" presId="urn:microsoft.com/office/officeart/2008/layout/LinedList"/>
    <dgm:cxn modelId="{910BE54F-B480-47D2-998D-8869FE14D032}" type="presOf" srcId="{D6E1748F-E151-4120-A04E-083B5506DC39}" destId="{67B6A22E-C5A2-4FC3-BA00-BA2B58E5BB5C}" srcOrd="0" destOrd="0" presId="urn:microsoft.com/office/officeart/2008/layout/LinedList"/>
    <dgm:cxn modelId="{54BBBA9A-DB72-43DE-9767-292F2AD80D49}" type="presOf" srcId="{BFE97A7F-E769-4649-91A8-25154E911439}" destId="{DF11FEA8-1352-4888-B94A-6FC4315852BA}" srcOrd="0" destOrd="0" presId="urn:microsoft.com/office/officeart/2008/layout/LinedList"/>
    <dgm:cxn modelId="{B729D49C-3ACF-40A3-B45A-DC5911F9A6A4}" type="presOf" srcId="{31E370FB-5239-4BD1-912A-ED549457F295}" destId="{5EDC1829-B842-428C-AFA3-782212547D1B}" srcOrd="0" destOrd="0" presId="urn:microsoft.com/office/officeart/2008/layout/LinedList"/>
    <dgm:cxn modelId="{A43D42AD-B041-4D37-99BF-36D2F1268433}" srcId="{788199B5-49E0-4896-8585-A05C44CD5094}" destId="{0FC394CA-B9F8-4874-92D5-66299DDB0B35}" srcOrd="1" destOrd="0" parTransId="{E27B1B66-547B-41E4-B3FE-5F887B53D4C5}" sibTransId="{688EACF1-174F-4854-A39C-FA2DFCBFBEE7}"/>
    <dgm:cxn modelId="{784FAED9-3174-4C76-A774-E0DA00701A3E}" srcId="{788199B5-49E0-4896-8585-A05C44CD5094}" destId="{BFE97A7F-E769-4649-91A8-25154E911439}" srcOrd="2" destOrd="0" parTransId="{F7018E53-85F7-4792-850F-A9AAD0E8F9C5}" sibTransId="{CFDDAA02-B6F4-455C-88EE-25E67E161522}"/>
    <dgm:cxn modelId="{0C4E7BEB-65BD-4463-8DC6-FE68450DDB6D}" srcId="{788199B5-49E0-4896-8585-A05C44CD5094}" destId="{31E370FB-5239-4BD1-912A-ED549457F295}" srcOrd="0" destOrd="0" parTransId="{55996A76-54A4-4BB1-8CFB-9BCCBE1DE960}" sibTransId="{BC3E6B79-3EAF-4A30-B49B-DC2BF2B4D6C8}"/>
    <dgm:cxn modelId="{560485EE-6AA8-495F-BA02-8882239E2606}" type="presParOf" srcId="{D41347D1-1BDD-4F4C-BE2F-AAAACC435A19}" destId="{835F891A-88D8-48A4-AC29-95B8731C1EDE}" srcOrd="0" destOrd="0" presId="urn:microsoft.com/office/officeart/2008/layout/LinedList"/>
    <dgm:cxn modelId="{D8DD7D2D-FC14-4FA2-8C03-39528F6D6F4C}" type="presParOf" srcId="{D41347D1-1BDD-4F4C-BE2F-AAAACC435A19}" destId="{0F198A7E-CA05-4D88-B07E-3C32FD490450}" srcOrd="1" destOrd="0" presId="urn:microsoft.com/office/officeart/2008/layout/LinedList"/>
    <dgm:cxn modelId="{D9BBAFDA-FA31-4916-9C28-811DB718828C}" type="presParOf" srcId="{0F198A7E-CA05-4D88-B07E-3C32FD490450}" destId="{5EDC1829-B842-428C-AFA3-782212547D1B}" srcOrd="0" destOrd="0" presId="urn:microsoft.com/office/officeart/2008/layout/LinedList"/>
    <dgm:cxn modelId="{15F47075-3C71-4BE1-8C50-5015FA9F2B95}" type="presParOf" srcId="{0F198A7E-CA05-4D88-B07E-3C32FD490450}" destId="{571208F0-ED60-4B3E-A86A-9754DCB59A1A}" srcOrd="1" destOrd="0" presId="urn:microsoft.com/office/officeart/2008/layout/LinedList"/>
    <dgm:cxn modelId="{10C37075-AF9A-4CB5-AE5E-223D5FE160B4}" type="presParOf" srcId="{D41347D1-1BDD-4F4C-BE2F-AAAACC435A19}" destId="{2DF47B64-9A91-4627-95F0-BE8AF8D6CA88}" srcOrd="2" destOrd="0" presId="urn:microsoft.com/office/officeart/2008/layout/LinedList"/>
    <dgm:cxn modelId="{24354C0E-81F1-4364-BB1E-353675997D4C}" type="presParOf" srcId="{D41347D1-1BDD-4F4C-BE2F-AAAACC435A19}" destId="{5867F3BA-5494-4D4F-A56E-891412106663}" srcOrd="3" destOrd="0" presId="urn:microsoft.com/office/officeart/2008/layout/LinedList"/>
    <dgm:cxn modelId="{C2D4422E-D70C-4A2D-9AA2-49C4C7145131}" type="presParOf" srcId="{5867F3BA-5494-4D4F-A56E-891412106663}" destId="{9058467D-E81F-4153-AFA9-D7DFF2120A66}" srcOrd="0" destOrd="0" presId="urn:microsoft.com/office/officeart/2008/layout/LinedList"/>
    <dgm:cxn modelId="{BAD26B84-3368-41D7-A7C3-3AE6AC777A56}" type="presParOf" srcId="{5867F3BA-5494-4D4F-A56E-891412106663}" destId="{DCAB3BE5-E186-43CE-B860-01B93BC6071C}" srcOrd="1" destOrd="0" presId="urn:microsoft.com/office/officeart/2008/layout/LinedList"/>
    <dgm:cxn modelId="{380FF7E4-AE10-481C-A2C1-EFC6B8E3114E}" type="presParOf" srcId="{D41347D1-1BDD-4F4C-BE2F-AAAACC435A19}" destId="{FCBAA912-A1D5-4724-BF37-CA41168BA1EB}" srcOrd="4" destOrd="0" presId="urn:microsoft.com/office/officeart/2008/layout/LinedList"/>
    <dgm:cxn modelId="{A1909586-48D3-47B0-AC0D-1A2D3E7BCA03}" type="presParOf" srcId="{D41347D1-1BDD-4F4C-BE2F-AAAACC435A19}" destId="{7BED98FC-2A83-4D4D-A8D8-F7E0DA100BE3}" srcOrd="5" destOrd="0" presId="urn:microsoft.com/office/officeart/2008/layout/LinedList"/>
    <dgm:cxn modelId="{BB410ACE-5D8A-4D5A-843B-B8043D13B1AC}" type="presParOf" srcId="{7BED98FC-2A83-4D4D-A8D8-F7E0DA100BE3}" destId="{DF11FEA8-1352-4888-B94A-6FC4315852BA}" srcOrd="0" destOrd="0" presId="urn:microsoft.com/office/officeart/2008/layout/LinedList"/>
    <dgm:cxn modelId="{D7AAA95B-C424-4E88-8661-2E746EB0567A}" type="presParOf" srcId="{7BED98FC-2A83-4D4D-A8D8-F7E0DA100BE3}" destId="{54A6AE91-A699-4DA1-B0CF-483050E68BDD}" srcOrd="1" destOrd="0" presId="urn:microsoft.com/office/officeart/2008/layout/LinedList"/>
    <dgm:cxn modelId="{B49E0AB8-117D-46AA-AFC3-5C5533B8BEDA}" type="presParOf" srcId="{D41347D1-1BDD-4F4C-BE2F-AAAACC435A19}" destId="{BCE0C8AC-0995-4827-A158-DB64B9E28D53}" srcOrd="6" destOrd="0" presId="urn:microsoft.com/office/officeart/2008/layout/LinedList"/>
    <dgm:cxn modelId="{FBE67BD0-AD5F-4D38-9A21-9D80368C78EA}" type="presParOf" srcId="{D41347D1-1BDD-4F4C-BE2F-AAAACC435A19}" destId="{2257A9D7-600B-4CC1-9213-7EF8B41200B6}" srcOrd="7" destOrd="0" presId="urn:microsoft.com/office/officeart/2008/layout/LinedList"/>
    <dgm:cxn modelId="{49347D06-5316-4B67-ADC6-163E11587D06}" type="presParOf" srcId="{2257A9D7-600B-4CC1-9213-7EF8B41200B6}" destId="{67B6A22E-C5A2-4FC3-BA00-BA2B58E5BB5C}" srcOrd="0" destOrd="0" presId="urn:microsoft.com/office/officeart/2008/layout/LinedList"/>
    <dgm:cxn modelId="{04A274F8-D082-4695-91D3-BC45A5F85A17}" type="presParOf" srcId="{2257A9D7-600B-4CC1-9213-7EF8B41200B6}" destId="{96349C5F-266D-4C65-9A7C-4929ABFFDD5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DC28A-9935-4DFD-96D6-A77D72A02D13}">
      <dsp:nvSpPr>
        <dsp:cNvPr id="0" name=""/>
        <dsp:cNvSpPr/>
      </dsp:nvSpPr>
      <dsp:spPr>
        <a:xfrm>
          <a:off x="0" y="638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BD11F-68A1-442F-B6BB-3F8425FD8754}">
      <dsp:nvSpPr>
        <dsp:cNvPr id="0" name=""/>
        <dsp:cNvSpPr/>
      </dsp:nvSpPr>
      <dsp:spPr>
        <a:xfrm>
          <a:off x="0" y="638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Rozwój mowy dziecka od narodzin do 7 roku życia dzielimy na cztery okresy: okres melodii, okres wyrazu, okres zdania i okres swoistej mowy dziecięcej.</a:t>
          </a:r>
          <a:endParaRPr lang="en-US" sz="2100" kern="1200"/>
        </a:p>
      </dsp:txBody>
      <dsp:txXfrm>
        <a:off x="0" y="638"/>
        <a:ext cx="5906181" cy="1045888"/>
      </dsp:txXfrm>
    </dsp:sp>
    <dsp:sp modelId="{579E1C79-955B-43DC-B9CD-360D93AD443B}">
      <dsp:nvSpPr>
        <dsp:cNvPr id="0" name=""/>
        <dsp:cNvSpPr/>
      </dsp:nvSpPr>
      <dsp:spPr>
        <a:xfrm>
          <a:off x="0" y="1046526"/>
          <a:ext cx="590618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C4605-EFE6-476B-A267-C37CDEDDF5DD}">
      <dsp:nvSpPr>
        <dsp:cNvPr id="0" name=""/>
        <dsp:cNvSpPr/>
      </dsp:nvSpPr>
      <dsp:spPr>
        <a:xfrm>
          <a:off x="0" y="1046526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OKRES MELODII - OD URODZENIA DO 1 ROKU ŻYCIA</a:t>
          </a:r>
          <a:endParaRPr lang="en-US" sz="2100" kern="1200"/>
        </a:p>
      </dsp:txBody>
      <dsp:txXfrm>
        <a:off x="0" y="1046526"/>
        <a:ext cx="5906181" cy="1045888"/>
      </dsp:txXfrm>
    </dsp:sp>
    <dsp:sp modelId="{DD7649A5-4D2D-47DD-B24E-E30968889C07}">
      <dsp:nvSpPr>
        <dsp:cNvPr id="0" name=""/>
        <dsp:cNvSpPr/>
      </dsp:nvSpPr>
      <dsp:spPr>
        <a:xfrm>
          <a:off x="0" y="2092414"/>
          <a:ext cx="590618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C3424-CD48-44FC-915E-6287C8DB7BD9}">
      <dsp:nvSpPr>
        <dsp:cNvPr id="0" name=""/>
        <dsp:cNvSpPr/>
      </dsp:nvSpPr>
      <dsp:spPr>
        <a:xfrm>
          <a:off x="0" y="2092414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OKRES WYRAZU - OD 1 DO 2 ROKU ŻYCIA</a:t>
          </a:r>
          <a:endParaRPr lang="en-US" sz="2100" kern="1200"/>
        </a:p>
      </dsp:txBody>
      <dsp:txXfrm>
        <a:off x="0" y="2092414"/>
        <a:ext cx="5906181" cy="1045888"/>
      </dsp:txXfrm>
    </dsp:sp>
    <dsp:sp modelId="{A9C08A0F-3BF7-49ED-AF5D-BF13AA4037FE}">
      <dsp:nvSpPr>
        <dsp:cNvPr id="0" name=""/>
        <dsp:cNvSpPr/>
      </dsp:nvSpPr>
      <dsp:spPr>
        <a:xfrm>
          <a:off x="0" y="3138303"/>
          <a:ext cx="590618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4C9DA-827D-48A4-9427-B13DC9FED1E0}">
      <dsp:nvSpPr>
        <dsp:cNvPr id="0" name=""/>
        <dsp:cNvSpPr/>
      </dsp:nvSpPr>
      <dsp:spPr>
        <a:xfrm>
          <a:off x="0" y="3138303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OKRES ZDANIA - OD 2 DO 3 ROKU ŻYCIA</a:t>
          </a:r>
          <a:endParaRPr lang="en-US" sz="2100" kern="1200"/>
        </a:p>
      </dsp:txBody>
      <dsp:txXfrm>
        <a:off x="0" y="3138303"/>
        <a:ext cx="5906181" cy="1045888"/>
      </dsp:txXfrm>
    </dsp:sp>
    <dsp:sp modelId="{FEF5555A-C080-42CE-A5C6-EF9F5AD99BA2}">
      <dsp:nvSpPr>
        <dsp:cNvPr id="0" name=""/>
        <dsp:cNvSpPr/>
      </dsp:nvSpPr>
      <dsp:spPr>
        <a:xfrm>
          <a:off x="0" y="4184191"/>
          <a:ext cx="590618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84491-997D-423D-A657-D841E51D3EAE}">
      <dsp:nvSpPr>
        <dsp:cNvPr id="0" name=""/>
        <dsp:cNvSpPr/>
      </dsp:nvSpPr>
      <dsp:spPr>
        <a:xfrm>
          <a:off x="0" y="4184191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OKRES SWOISTEJ MOWY DZIECKA - OD 3 DO 7 ROKU ŻYCIA</a:t>
          </a:r>
          <a:endParaRPr lang="en-US" sz="2100" kern="1200"/>
        </a:p>
      </dsp:txBody>
      <dsp:txXfrm>
        <a:off x="0" y="4184191"/>
        <a:ext cx="5906181" cy="1045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72F62-67B9-4C0D-AFB4-BA0D2AD304FC}">
      <dsp:nvSpPr>
        <dsp:cNvPr id="0" name=""/>
        <dsp:cNvSpPr/>
      </dsp:nvSpPr>
      <dsp:spPr>
        <a:xfrm>
          <a:off x="0" y="638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FC54F-72FA-419D-A1CF-6424424C1966}">
      <dsp:nvSpPr>
        <dsp:cNvPr id="0" name=""/>
        <dsp:cNvSpPr/>
      </dsp:nvSpPr>
      <dsp:spPr>
        <a:xfrm>
          <a:off x="0" y="638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potrafi rozróżniać przeszłość i przyszłość, zadaje mnóstwo pytań,</a:t>
          </a:r>
          <a:endParaRPr lang="en-US" sz="1900" kern="1200"/>
        </a:p>
      </dsp:txBody>
      <dsp:txXfrm>
        <a:off x="0" y="638"/>
        <a:ext cx="5906181" cy="1045888"/>
      </dsp:txXfrm>
    </dsp:sp>
    <dsp:sp modelId="{5C362BDB-C5B6-42E1-8064-116760D4F7B6}">
      <dsp:nvSpPr>
        <dsp:cNvPr id="0" name=""/>
        <dsp:cNvSpPr/>
      </dsp:nvSpPr>
      <dsp:spPr>
        <a:xfrm>
          <a:off x="0" y="1046526"/>
          <a:ext cx="590618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12D58-099F-4D97-B72C-4D31AC2B80B2}">
      <dsp:nvSpPr>
        <dsp:cNvPr id="0" name=""/>
        <dsp:cNvSpPr/>
      </dsp:nvSpPr>
      <dsp:spPr>
        <a:xfrm>
          <a:off x="0" y="1046526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utrwala wymowę spółgłosek s, z, c, dz, przestaje je zamieniać na ich zmiękczone odpowiedniki ś, ż, ć, dż,</a:t>
          </a:r>
          <a:endParaRPr lang="en-US" sz="1900" kern="1200"/>
        </a:p>
      </dsp:txBody>
      <dsp:txXfrm>
        <a:off x="0" y="1046526"/>
        <a:ext cx="5906181" cy="1045888"/>
      </dsp:txXfrm>
    </dsp:sp>
    <dsp:sp modelId="{B1D22EB6-6C48-4810-9837-25CBA88B7AE3}">
      <dsp:nvSpPr>
        <dsp:cNvPr id="0" name=""/>
        <dsp:cNvSpPr/>
      </dsp:nvSpPr>
      <dsp:spPr>
        <a:xfrm>
          <a:off x="0" y="2092414"/>
          <a:ext cx="590618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31AB1-6D49-44A2-97E6-2A0AFDDF506B}">
      <dsp:nvSpPr>
        <dsp:cNvPr id="0" name=""/>
        <dsp:cNvSpPr/>
      </dsp:nvSpPr>
      <dsp:spPr>
        <a:xfrm>
          <a:off x="0" y="2092414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głoski sz, ż, cz, dż może wymieniać na s, z, c, dz – jest to tzw. seplenienie fizjologiczne,</a:t>
          </a:r>
          <a:endParaRPr lang="en-US" sz="1900" kern="1200"/>
        </a:p>
      </dsp:txBody>
      <dsp:txXfrm>
        <a:off x="0" y="2092414"/>
        <a:ext cx="5906181" cy="1045888"/>
      </dsp:txXfrm>
    </dsp:sp>
    <dsp:sp modelId="{C9F21666-E75D-4BDC-BFA9-1422F5E2DC1B}">
      <dsp:nvSpPr>
        <dsp:cNvPr id="0" name=""/>
        <dsp:cNvSpPr/>
      </dsp:nvSpPr>
      <dsp:spPr>
        <a:xfrm>
          <a:off x="0" y="3138303"/>
          <a:ext cx="590618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F2199-67D7-4430-9FED-2CE9ABE5214B}">
      <dsp:nvSpPr>
        <dsp:cNvPr id="0" name=""/>
        <dsp:cNvSpPr/>
      </dsp:nvSpPr>
      <dsp:spPr>
        <a:xfrm>
          <a:off x="0" y="3138303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może wymawiać głoskę r, choć jej brak nie powinien jeszcze niepokoić,</a:t>
          </a:r>
          <a:endParaRPr lang="en-US" sz="1900" kern="1200"/>
        </a:p>
      </dsp:txBody>
      <dsp:txXfrm>
        <a:off x="0" y="3138303"/>
        <a:ext cx="5906181" cy="1045888"/>
      </dsp:txXfrm>
    </dsp:sp>
    <dsp:sp modelId="{00E8D210-8BA6-42FF-BC13-34BA86E0C089}">
      <dsp:nvSpPr>
        <dsp:cNvPr id="0" name=""/>
        <dsp:cNvSpPr/>
      </dsp:nvSpPr>
      <dsp:spPr>
        <a:xfrm>
          <a:off x="0" y="4184191"/>
          <a:ext cx="590618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A3E67-A97F-468C-BCB9-11B91D37228F}">
      <dsp:nvSpPr>
        <dsp:cNvPr id="0" name=""/>
        <dsp:cNvSpPr/>
      </dsp:nvSpPr>
      <dsp:spPr>
        <a:xfrm>
          <a:off x="0" y="4184191"/>
          <a:ext cx="5906181" cy="104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może pojawić się u niego tzw. hiperpoprawność związana z opanowywaniem nowych, trudnych głosek, np. zastępowanie głosek s, z, c, dz, przez sz, ż, cz, dż - np. sztół, czukierek</a:t>
          </a:r>
          <a:endParaRPr lang="en-US" sz="1900" kern="1200"/>
        </a:p>
      </dsp:txBody>
      <dsp:txXfrm>
        <a:off x="0" y="4184191"/>
        <a:ext cx="5906181" cy="1045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F891A-88D8-48A4-AC29-95B8731C1EDE}">
      <dsp:nvSpPr>
        <dsp:cNvPr id="0" name=""/>
        <dsp:cNvSpPr/>
      </dsp:nvSpPr>
      <dsp:spPr>
        <a:xfrm>
          <a:off x="0" y="0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C1829-B842-428C-AFA3-782212547D1B}">
      <dsp:nvSpPr>
        <dsp:cNvPr id="0" name=""/>
        <dsp:cNvSpPr/>
      </dsp:nvSpPr>
      <dsp:spPr>
        <a:xfrm>
          <a:off x="0" y="0"/>
          <a:ext cx="5906181" cy="130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hlinkClick xmlns:r="http://schemas.openxmlformats.org/officeDocument/2006/relationships" r:id="rId1"/>
            </a:rPr>
            <a:t>Milowe kroki w rozwoju (i życiu) dziecka (mamotoja.pl)</a:t>
          </a:r>
          <a:endParaRPr lang="en-US" sz="2800" kern="1200"/>
        </a:p>
      </dsp:txBody>
      <dsp:txXfrm>
        <a:off x="0" y="0"/>
        <a:ext cx="5906181" cy="1307679"/>
      </dsp:txXfrm>
    </dsp:sp>
    <dsp:sp modelId="{2DF47B64-9A91-4627-95F0-BE8AF8D6CA88}">
      <dsp:nvSpPr>
        <dsp:cNvPr id="0" name=""/>
        <dsp:cNvSpPr/>
      </dsp:nvSpPr>
      <dsp:spPr>
        <a:xfrm>
          <a:off x="0" y="1307679"/>
          <a:ext cx="590618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8467D-E81F-4153-AFA9-D7DFF2120A66}">
      <dsp:nvSpPr>
        <dsp:cNvPr id="0" name=""/>
        <dsp:cNvSpPr/>
      </dsp:nvSpPr>
      <dsp:spPr>
        <a:xfrm>
          <a:off x="0" y="1307679"/>
          <a:ext cx="5906181" cy="130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hlinkClick xmlns:r="http://schemas.openxmlformats.org/officeDocument/2006/relationships" r:id="rId2"/>
            </a:rPr>
            <a:t>LOGOMIAUPEDIA, czyli logopedia z pazurem: Zeszyt do zajęć logopedycznych</a:t>
          </a:r>
          <a:endParaRPr lang="en-US" sz="2800" kern="1200"/>
        </a:p>
      </dsp:txBody>
      <dsp:txXfrm>
        <a:off x="0" y="1307679"/>
        <a:ext cx="5906181" cy="1307679"/>
      </dsp:txXfrm>
    </dsp:sp>
    <dsp:sp modelId="{FCBAA912-A1D5-4724-BF37-CA41168BA1EB}">
      <dsp:nvSpPr>
        <dsp:cNvPr id="0" name=""/>
        <dsp:cNvSpPr/>
      </dsp:nvSpPr>
      <dsp:spPr>
        <a:xfrm>
          <a:off x="0" y="2615358"/>
          <a:ext cx="590618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1FEA8-1352-4888-B94A-6FC4315852BA}">
      <dsp:nvSpPr>
        <dsp:cNvPr id="0" name=""/>
        <dsp:cNvSpPr/>
      </dsp:nvSpPr>
      <dsp:spPr>
        <a:xfrm>
          <a:off x="0" y="2615359"/>
          <a:ext cx="5906181" cy="130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hlinkClick xmlns:r="http://schemas.openxmlformats.org/officeDocument/2006/relationships" r:id="rId3"/>
            </a:rPr>
            <a:t>12 prostych sposobów na stymulowanie rozwoju mowy dziecka – Pani Logopedyczna</a:t>
          </a:r>
          <a:endParaRPr lang="en-US" sz="2800" kern="1200"/>
        </a:p>
      </dsp:txBody>
      <dsp:txXfrm>
        <a:off x="0" y="2615359"/>
        <a:ext cx="5906181" cy="1307679"/>
      </dsp:txXfrm>
    </dsp:sp>
    <dsp:sp modelId="{BCE0C8AC-0995-4827-A158-DB64B9E28D53}">
      <dsp:nvSpPr>
        <dsp:cNvPr id="0" name=""/>
        <dsp:cNvSpPr/>
      </dsp:nvSpPr>
      <dsp:spPr>
        <a:xfrm>
          <a:off x="0" y="3923038"/>
          <a:ext cx="590618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6A22E-C5A2-4FC3-BA00-BA2B58E5BB5C}">
      <dsp:nvSpPr>
        <dsp:cNvPr id="0" name=""/>
        <dsp:cNvSpPr/>
      </dsp:nvSpPr>
      <dsp:spPr>
        <a:xfrm>
          <a:off x="0" y="3923038"/>
          <a:ext cx="5906181" cy="130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hlinkClick xmlns:r="http://schemas.openxmlformats.org/officeDocument/2006/relationships" r:id="rId4"/>
            </a:rPr>
            <a:t>Etapy rozwoju mowy dziecka (enel.pl)</a:t>
          </a:r>
          <a:endParaRPr lang="en-US" sz="2800" kern="1200"/>
        </a:p>
      </dsp:txBody>
      <dsp:txXfrm>
        <a:off x="0" y="3923038"/>
        <a:ext cx="5906181" cy="1307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5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8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2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1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8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3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4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3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4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6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068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4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49" r:id="rId5"/>
    <p:sldLayoutId id="2147483755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pl-PL" sz="5100">
                <a:cs typeface="Calibri Light"/>
              </a:rPr>
              <a:t>Terapia logopedyczna</a:t>
            </a:r>
            <a:br>
              <a:rPr lang="pl-PL" sz="5100">
                <a:cs typeface="Calibri Light"/>
              </a:rPr>
            </a:br>
            <a:r>
              <a:rPr lang="pl-PL" sz="5100">
                <a:cs typeface="Calibri Light"/>
              </a:rPr>
              <a:t>w Przedszkolu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533786" y="4682062"/>
            <a:ext cx="5355264" cy="950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pl-PL" dirty="0">
                <a:ea typeface="Batang"/>
                <a:cs typeface="Calibri"/>
              </a:rPr>
              <a:t>mgr Ewelina Domalewska  </a:t>
            </a:r>
          </a:p>
        </p:txBody>
      </p:sp>
      <p:pic>
        <p:nvPicPr>
          <p:cNvPr id="4" name="Obraz 4" descr="Obraz zawierający przybór do pisania, ołówek, stacjonarne, kolorowy&#10;&#10;Opis wygenerowany automatycznie">
            <a:extLst>
              <a:ext uri="{FF2B5EF4-FFF2-40B4-BE49-F238E27FC236}">
                <a16:creationId xmlns:a16="http://schemas.microsoft.com/office/drawing/2014/main" id="{729851F4-E497-5226-A6C9-73ABB1C036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18" r="22421" b="3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6EDE8C-98D5-AB6B-937B-BBDE8462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/>
              <a:t>SPOSOBY NA STYMULOWANIE ROZWOJU MOWY</a:t>
            </a:r>
          </a:p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BC3B52-8696-8DA8-8367-6CD1BF9F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12" y="1856591"/>
            <a:ext cx="10226488" cy="40961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2200" b="1" dirty="0"/>
              <a:t>Mówiąc do dziecka zwracaj uwagę na to, by widziało Twoją twarz</a:t>
            </a:r>
            <a:endParaRPr lang="pl-PL" sz="2200"/>
          </a:p>
          <a:p>
            <a:pPr>
              <a:buClr>
                <a:srgbClr val="262626"/>
              </a:buClr>
            </a:pPr>
            <a:r>
              <a:rPr lang="pl-PL" sz="2200" b="1" dirty="0"/>
              <a:t>Wyliczanki i zabawy paluszkowe</a:t>
            </a:r>
            <a:endParaRPr lang="pl-PL" sz="2200"/>
          </a:p>
          <a:p>
            <a:pPr>
              <a:buClr>
                <a:srgbClr val="262626"/>
              </a:buClr>
            </a:pPr>
            <a:r>
              <a:rPr lang="pl-PL" sz="2200" b="1" dirty="0"/>
              <a:t>Śpiewajcie piosenki i słuchajcie muzyki</a:t>
            </a:r>
            <a:endParaRPr lang="pl-PL" sz="2200"/>
          </a:p>
          <a:p>
            <a:pPr>
              <a:buClr>
                <a:srgbClr val="262626"/>
              </a:buClr>
            </a:pPr>
            <a:r>
              <a:rPr lang="pl-PL" sz="2200" b="1" dirty="0"/>
              <a:t>Wykonajcie ćwiczenia oddechowe (dmuchanie baniek mydlanych, gaszenie świeczki, dmuchanie balonów, puszczanie łódeczek na wodzie, itp.) </a:t>
            </a:r>
          </a:p>
          <a:p>
            <a:pPr>
              <a:buClr>
                <a:srgbClr val="262626"/>
              </a:buClr>
            </a:pPr>
            <a:r>
              <a:rPr lang="pl-PL" sz="2200" b="1" dirty="0"/>
              <a:t>Ćwiczcie narządy artykulacyjne (logopedyczna rozgrzewka, gdzie jest języczek,  naśladowanie śmiechu ludzi itp.)</a:t>
            </a:r>
          </a:p>
          <a:p>
            <a:pPr>
              <a:buClr>
                <a:srgbClr val="262626"/>
              </a:buClr>
            </a:pPr>
            <a:r>
              <a:rPr lang="pl-PL" sz="2200" b="1" dirty="0"/>
              <a:t>Ćwiczcie dłonie (lepienie z plasteliny, zapinanie guzików, wydzieranie, nawlekanie koralików, zakręcanie i odkręcanie nakrętek)</a:t>
            </a:r>
          </a:p>
          <a:p>
            <a:pPr>
              <a:buClr>
                <a:srgbClr val="262626"/>
              </a:buClr>
            </a:pPr>
            <a:r>
              <a:rPr lang="pl-PL" sz="2200" b="1" dirty="0"/>
              <a:t>Czytajcie książki</a:t>
            </a:r>
          </a:p>
          <a:p>
            <a:pPr>
              <a:buClr>
                <a:srgbClr val="262626"/>
              </a:buClr>
            </a:pPr>
            <a:r>
              <a:rPr lang="pl-PL" sz="2200" b="1" dirty="0"/>
              <a:t>Gotuj razem z dzieckiem</a:t>
            </a:r>
          </a:p>
          <a:p>
            <a:pPr>
              <a:buClr>
                <a:srgbClr val="262626"/>
              </a:buClr>
            </a:pPr>
            <a:endParaRPr lang="pl-PL" sz="2200" b="1" dirty="0"/>
          </a:p>
          <a:p>
            <a:pPr>
              <a:buClr>
                <a:srgbClr val="262626"/>
              </a:buClr>
            </a:pPr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104072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Obraz 4" descr="Obraz zawierający osoba, szczoteczka do zębów, zęby, zielony&#10;&#10;Opis wygenerowany automatycznie">
            <a:extLst>
              <a:ext uri="{FF2B5EF4-FFF2-40B4-BE49-F238E27FC236}">
                <a16:creationId xmlns:a16="http://schemas.microsoft.com/office/drawing/2014/main" id="{0FC57831-2B0B-229F-58C0-3F27808C18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44" r="30293" b="-1"/>
          <a:stretch/>
        </p:blipFill>
        <p:spPr>
          <a:xfrm>
            <a:off x="234696" y="237744"/>
            <a:ext cx="3996183" cy="63825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07D0B2-AAA1-4A4A-0EA9-9D214E38C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>
            <a:normAutofit/>
          </a:bodyPr>
          <a:lstStyle/>
          <a:p>
            <a:r>
              <a:rPr lang="pl-PL" sz="3200" b="1" dirty="0"/>
              <a:t>HIGIENA JAMY USTNEJ- JAKI MA WPŁYW NA ROZWÓJ 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2EB7F5-92EB-14A9-AD2B-E7767E158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870" y="2226810"/>
            <a:ext cx="7350083" cy="41400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l-PL" sz="2000" dirty="0">
                <a:ea typeface="+mn-lt"/>
                <a:cs typeface="+mn-lt"/>
              </a:rPr>
              <a:t>Resztki posiłku i śliny rozkładają cukier i wytwarzają kwasy, czego konsekwencją jest niszczenie zębów. Ponadto specjaliści podają, aby dzieci dwuletnie myły zęby regularnie, minimum trzy razy dziennie oraz po każdym słodkim posiłku.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Nieleczona choroba cywilizacyjna jaką jest </a:t>
            </a:r>
            <a:r>
              <a:rPr lang="pl-PL" sz="2000" b="1" dirty="0">
                <a:ea typeface="+mn-lt"/>
                <a:cs typeface="+mn-lt"/>
              </a:rPr>
              <a:t>próchnica</a:t>
            </a:r>
            <a:r>
              <a:rPr lang="pl-PL" sz="2000" dirty="0">
                <a:ea typeface="+mn-lt"/>
                <a:cs typeface="+mn-lt"/>
              </a:rPr>
              <a:t> może powodować przedwczesne wypadanie zębów mlecznych. Powstałe ubytki prowokują wkładanie w nie języka przez dziecko, co utrwala jego nieprawidłowe – </a:t>
            </a:r>
            <a:r>
              <a:rPr lang="pl-PL" sz="2000" b="1" dirty="0" err="1">
                <a:ea typeface="+mn-lt"/>
                <a:cs typeface="+mn-lt"/>
              </a:rPr>
              <a:t>międzyzębowe</a:t>
            </a:r>
            <a:r>
              <a:rPr lang="pl-PL" sz="2000" b="1" dirty="0">
                <a:ea typeface="+mn-lt"/>
                <a:cs typeface="+mn-lt"/>
              </a:rPr>
              <a:t> ułożenie</a:t>
            </a:r>
            <a:r>
              <a:rPr lang="pl-PL" sz="2000" dirty="0">
                <a:ea typeface="+mn-lt"/>
                <a:cs typeface="+mn-lt"/>
              </a:rPr>
              <a:t>. Może to doprowadzić do </a:t>
            </a:r>
            <a:r>
              <a:rPr lang="pl-PL" sz="2000" b="1" dirty="0">
                <a:ea typeface="+mn-lt"/>
                <a:cs typeface="+mn-lt"/>
              </a:rPr>
              <a:t>zaburzeń w rozwoju artykulacji</a:t>
            </a:r>
            <a:r>
              <a:rPr lang="pl-PL" sz="2000" dirty="0">
                <a:ea typeface="+mn-lt"/>
                <a:cs typeface="+mn-lt"/>
              </a:rPr>
              <a:t> w postaci seplenienia </a:t>
            </a:r>
            <a:r>
              <a:rPr lang="pl-PL" sz="2000" dirty="0" err="1">
                <a:ea typeface="+mn-lt"/>
                <a:cs typeface="+mn-lt"/>
              </a:rPr>
              <a:t>międzyzębowego</a:t>
            </a:r>
            <a:r>
              <a:rPr lang="pl-PL" sz="2000" dirty="0">
                <a:ea typeface="+mn-lt"/>
                <a:cs typeface="+mn-lt"/>
              </a:rPr>
              <a:t> i bocznego. Redukcja lub zmiany głosek powstają wówczas, gdy w uzębieniu przednim są widoczne braki.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Dzięki spełnianiu powyższych reguł </a:t>
            </a:r>
            <a:r>
              <a:rPr lang="pl-PL" sz="2000" b="1" dirty="0">
                <a:ea typeface="+mn-lt"/>
                <a:cs typeface="+mn-lt"/>
              </a:rPr>
              <a:t>profilaktyki</a:t>
            </a:r>
            <a:r>
              <a:rPr lang="pl-PL" sz="2000" dirty="0">
                <a:ea typeface="+mn-lt"/>
                <a:cs typeface="+mn-lt"/>
              </a:rPr>
              <a:t> przedstawioną przez specjalistów dzieci mogą się cieszyć ładnymi i zdrowymi zębami przez całe ich życie, bez konsekwencji dla ich </a:t>
            </a:r>
            <a:r>
              <a:rPr lang="pl-PL" sz="2000" b="1" dirty="0">
                <a:ea typeface="+mn-lt"/>
                <a:cs typeface="+mn-lt"/>
              </a:rPr>
              <a:t>nieprawidłowej artykulacji</a:t>
            </a:r>
            <a:r>
              <a:rPr lang="pl-PL" sz="2000" dirty="0">
                <a:ea typeface="+mn-lt"/>
                <a:cs typeface="+mn-lt"/>
              </a:rPr>
              <a:t>.</a:t>
            </a:r>
            <a:br>
              <a:rPr lang="en-US" sz="2000" dirty="0"/>
            </a:b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87622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41F5AC-B874-E8F2-1753-16CC7779D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2800" b="1">
                <a:solidFill>
                  <a:schemeClr val="tx1"/>
                </a:solidFill>
                <a:ea typeface="+mj-lt"/>
                <a:cs typeface="+mj-lt"/>
              </a:rPr>
              <a:t>WSKAZÓWKI LOGOPEDYCZNE DLA RODZICÓW </a:t>
            </a:r>
            <a:endParaRPr lang="pl-PL" sz="2800" b="1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5C550B-FE76-7D0F-D390-3B05AC799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2770" y="559477"/>
            <a:ext cx="6826946" cy="547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85750" indent="-285750">
              <a:lnSpc>
                <a:spcPct val="90000"/>
              </a:lnSpc>
            </a:pPr>
            <a:r>
              <a:rPr lang="pl-PL" sz="2000" dirty="0">
                <a:ea typeface="+mn-lt"/>
                <a:cs typeface="+mn-lt"/>
              </a:rPr>
              <a:t>warto ustalić z dzieckiem konkretny czas na ćwiczenia logopedyczne lub dodać je do codziennych rytuałów (np. poranna toaleta, podróż samochodem do przedszkola/ szkoły, odrabianie lekcji);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utrwalaniem, pracą nad układaniem języka, oddechem, poprawnym połykaniem zajmujemy się mimochodem w trakcie codziennych czynności wykonywanych wspólnie z dzieckiem;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nie należy oczekiwać efektów z dnia na dzień - z mową jest tak jak z każdą inną umiejętnością opanowywaną przez dzieci, musi zostać rozwinięta, a następnie utrwalona;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ważną częścią każdej terapii jest zauważanie drobnych sukcesów dzieci i nagradzanie, chwalenie ich za ciężką pracę, którą wykonują;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chcąc zyskać jak najwięcej korzyści z terapii logopedycznej, warto być w stałym kontakcie z terapeutą, omawiać pojawiające się wątpliwości i nie bać się pytać, gdyż jest to najszybsza droga do wypracowania właściwych wzorców u małego pacjenta.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400671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A3AAB7-F0B0-5B60-2AF5-00A0D872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pl-PL" sz="4400"/>
              <a:t>CZY ZESZYT JEST POTRZEBNY?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4" name="Obraz 4" descr="Obraz zawierający mapa&#10;&#10;Opis wygenerowany automatycznie">
            <a:extLst>
              <a:ext uri="{FF2B5EF4-FFF2-40B4-BE49-F238E27FC236}">
                <a16:creationId xmlns:a16="http://schemas.microsoft.com/office/drawing/2014/main" id="{53DCEC92-1891-B9F3-0445-5A7F7BF6C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56" y="1887511"/>
            <a:ext cx="4414438" cy="310114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E9F803-B35E-4B7B-9200-680F3096F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8225" y="2157920"/>
            <a:ext cx="5178779" cy="38402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l-PL" sz="2000" dirty="0">
                <a:ea typeface="+mn-lt"/>
                <a:cs typeface="+mn-lt"/>
              </a:rPr>
              <a:t>Rolę podręcznika spełnia zeszyt. Podczas zajęć wklejane są do niego ćwiczenia aparatu artykulacyjnego, karty pracy, materiał językowy, kolorowanki motywacyjne… I wszystko to, co jest wykonane na zajęciach lub zadane do wykonania po nich.</a:t>
            </a:r>
            <a:endParaRPr lang="pl-PL" sz="2000" dirty="0"/>
          </a:p>
          <a:p>
            <a:pPr marL="0" indent="0">
              <a:lnSpc>
                <a:spcPct val="90000"/>
              </a:lnSpc>
              <a:buNone/>
            </a:pPr>
            <a:endParaRPr lang="pl-PL" sz="2000" dirty="0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l-PL" sz="2000" dirty="0">
                <a:ea typeface="+mn-lt"/>
                <a:cs typeface="+mn-lt"/>
              </a:rPr>
              <a:t>Zeszyt to po prostu osobisty podręcznik, pamiętnik, kalendarz i notatnik logopedyczny. </a:t>
            </a:r>
            <a:br>
              <a:rPr lang="pl-PL" sz="2000" dirty="0">
                <a:ea typeface="+mn-lt"/>
                <a:cs typeface="+mn-lt"/>
              </a:rPr>
            </a:br>
            <a:r>
              <a:rPr lang="pl-PL" sz="2000" dirty="0">
                <a:ea typeface="+mn-lt"/>
                <a:cs typeface="+mn-lt"/>
              </a:rPr>
              <a:t>A może nawet i magiczna księga zaklęć, w której jest opis, co robić, by prawidłowo wymawiać daną głoskę… Dlatego lepiej nie zapominać o zabraniu zeszytu.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9125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84F8B0-8DD3-AF8D-5627-67B9FFA6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4400">
                <a:solidFill>
                  <a:schemeClr val="tx1"/>
                </a:solidFill>
              </a:rPr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FF47E1-965E-A124-C632-ACA4CDF35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200" dirty="0"/>
              <a:t>W razie pytań zapraszam do kontaktu:</a:t>
            </a:r>
            <a:br>
              <a:rPr lang="pl-PL" sz="2200" dirty="0"/>
            </a:br>
            <a:r>
              <a:rPr lang="pl-PL" sz="2200" dirty="0"/>
              <a:t>Ewelina Domalewska – 500-524-324</a:t>
            </a:r>
          </a:p>
          <a:p>
            <a:pPr marL="0" indent="0">
              <a:buClr>
                <a:srgbClr val="262626"/>
              </a:buClr>
              <a:buNone/>
            </a:pPr>
            <a:r>
              <a:rPr lang="pl-PL" sz="2200" dirty="0"/>
              <a:t>W przedszkolu jestem dostępna w każdy wtorek oraz środę </a:t>
            </a:r>
          </a:p>
        </p:txBody>
      </p:sp>
    </p:spTree>
    <p:extLst>
      <p:ext uri="{BB962C8B-B14F-4D97-AF65-F5344CB8AC3E}">
        <p14:creationId xmlns:p14="http://schemas.microsoft.com/office/powerpoint/2010/main" val="73093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98AB5AA-D190-6874-54B5-074FBBC2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 sz="3700" b="1" dirty="0"/>
              <a:t>BIBLIOGRAFIA</a:t>
            </a:r>
            <a:r>
              <a:rPr lang="pl-PL" sz="3700" dirty="0"/>
              <a:t>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AFD0DC0-2511-AA69-7D38-0FC6E51CD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75250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53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Równe kamienie">
            <a:extLst>
              <a:ext uri="{FF2B5EF4-FFF2-40B4-BE49-F238E27FC236}">
                <a16:creationId xmlns:a16="http://schemas.microsoft.com/office/drawing/2014/main" id="{EA9A1BBB-E4C2-3BA9-381A-71FCC8CF41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15666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64CDD6B-4AEB-FEF8-C3B9-49705ECC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pl-PL" sz="4400" b="1" dirty="0"/>
              <a:t>Milowe kroki w rozwoju (i życiu) dziecka</a:t>
            </a:r>
            <a:endParaRPr lang="pl-PL" sz="4400" dirty="0"/>
          </a:p>
          <a:p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BDDC1C-E534-B65B-53CA-F62CE9943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Wyczekujemy ich, często nieświadomie rywalizując z innymi rodzicami. Pierwszy obrót na brzuszek, samodzielne siedzenie bez podparcia, pierwszy kroczek – kamienie milowe w rozwoju – świadczą o podręcznikowym rozwoju dziecka. Bywa, że przyspieszamy lub blokujemy ich wystąpienie, co nie jest wskazane. Bądź i wspieraj malucha w drodze do samodzielności. To wystarczy!</a:t>
            </a:r>
          </a:p>
          <a:p>
            <a:pPr marL="0" indent="0">
              <a:buNone/>
            </a:pPr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504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369E6E-132D-12D6-C527-0319B7E2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pl-PL"/>
              <a:t>Rozwój mowy dziecka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4" name="Obraz 4" descr="Obraz zawierający tekst, clipart&#10;&#10;Opis wygenerowany automatycznie">
            <a:extLst>
              <a:ext uri="{FF2B5EF4-FFF2-40B4-BE49-F238E27FC236}">
                <a16:creationId xmlns:a16="http://schemas.microsoft.com/office/drawing/2014/main" id="{A3E032E3-1122-A21A-7C66-05D433E7B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56" y="2406208"/>
            <a:ext cx="4414438" cy="2063749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3AE828-1916-51A9-657D-B7D63ADAE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202743"/>
            <a:ext cx="4957554" cy="38322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2200" dirty="0">
                <a:ea typeface="+mn-lt"/>
                <a:cs typeface="+mn-lt"/>
              </a:rPr>
              <a:t>Dziecko poznaje świat, dzięki rozumieniu mowy, a umiejętność mówienia pozwala mu wyrazić swoje spostrzeżenia, pragnienia </a:t>
            </a:r>
            <a:br>
              <a:rPr lang="pl-PL" sz="2200" dirty="0">
                <a:ea typeface="+mn-lt"/>
                <a:cs typeface="+mn-lt"/>
              </a:rPr>
            </a:br>
            <a:r>
              <a:rPr lang="pl-PL" sz="2200" dirty="0">
                <a:ea typeface="+mn-lt"/>
                <a:cs typeface="+mn-lt"/>
              </a:rPr>
              <a:t>i uczucia. Podstawową wiedzę o tym, jak rozwija się mowa dziecka powinien posiadać każdy rodzic, aby umiejętnie kierować jej rozwojem.</a:t>
            </a:r>
            <a:r>
              <a:rPr lang="pl-PL" sz="2200" b="1" dirty="0">
                <a:ea typeface="+mn-lt"/>
                <a:cs typeface="+mn-lt"/>
              </a:rPr>
              <a:t> Bez tej wiedzy możesz dziecku zaszkodzić, wymagając tego, czemu sprostać nie może, czy też lekceważąc, przeoczając niepokojące sygnały. 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79838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EB5BA2F-4036-C6C4-3A97-CE7394F9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 b="1"/>
              <a:t>Etapy rozwoju mowy</a:t>
            </a:r>
            <a:endParaRPr lang="pl-PL"/>
          </a:p>
          <a:p>
            <a:pPr algn="ctr"/>
            <a:endParaRPr lang="pl-P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2635EA2-181B-B50B-6C06-D37B0036C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553397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98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9994EB8-965F-E6E9-1C08-F951E42F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4400" b="1">
                <a:solidFill>
                  <a:schemeClr val="tx1"/>
                </a:solidFill>
                <a:ea typeface="+mj-lt"/>
                <a:cs typeface="+mj-lt"/>
              </a:rPr>
              <a:t>OKRES ZDANIA - OD 2 DO 3 ROKU ŻYCIA</a:t>
            </a:r>
            <a:endParaRPr lang="pl-PL" sz="440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205895-4332-F2AC-CEB7-E3E4C007B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705" y="559477"/>
            <a:ext cx="7232527" cy="599175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l-PL" sz="2200" dirty="0">
                <a:ea typeface="+mn-lt"/>
                <a:cs typeface="+mn-lt"/>
              </a:rPr>
              <a:t>Między 2 a 3 rokiem życia następuje rozkwit mowy dziecka. Dziecko zaczyna budować zdania, początkowo są to zdania proste, które są złożone z dwóch, trzech wyrazów, następnie przechodzi w wypowiedzi dłuższe, </a:t>
            </a:r>
            <a:r>
              <a:rPr lang="pl-PL" sz="2200" dirty="0" err="1">
                <a:ea typeface="+mn-lt"/>
                <a:cs typeface="+mn-lt"/>
              </a:rPr>
              <a:t>cztero</a:t>
            </a:r>
            <a:r>
              <a:rPr lang="pl-PL" sz="2200" dirty="0">
                <a:ea typeface="+mn-lt"/>
                <a:cs typeface="+mn-lt"/>
              </a:rPr>
              <a:t> - </a:t>
            </a:r>
            <a:r>
              <a:rPr lang="pl-PL" sz="2200" dirty="0" err="1">
                <a:ea typeface="+mn-lt"/>
                <a:cs typeface="+mn-lt"/>
              </a:rPr>
              <a:t>pięcio</a:t>
            </a:r>
            <a:r>
              <a:rPr lang="pl-PL" sz="2200" dirty="0">
                <a:ea typeface="+mn-lt"/>
                <a:cs typeface="+mn-lt"/>
              </a:rPr>
              <a:t> wyrazowe. Pierwsze zdania są twierdzące, a następnie pojawiają się zdania pytające i rozkazujące. Dziecko używa przede wszystkim rzeczowników, czasowniki początkowo używane są w formie bezokolicznika. Przypadki są używane często niepoprawnie. Dziecko nie potrafi jeszcze wypowiadać poprawnie wszystkich głosek - głoski trudne, są zastępowane głoską łatwiejszą.</a:t>
            </a:r>
            <a:br>
              <a:rPr lang="pl-PL" sz="2200" dirty="0">
                <a:ea typeface="+mn-lt"/>
                <a:cs typeface="+mn-lt"/>
              </a:rPr>
            </a:br>
            <a:br>
              <a:rPr lang="pl-PL" sz="2200" dirty="0">
                <a:ea typeface="+mn-lt"/>
                <a:cs typeface="+mn-lt"/>
              </a:rPr>
            </a:br>
            <a:r>
              <a:rPr lang="pl-PL" sz="2200" dirty="0">
                <a:ea typeface="+mn-lt"/>
                <a:cs typeface="+mn-lt"/>
              </a:rPr>
              <a:t>Dziecko słyszy błędnie wypowiedziane słowa i poprawia je. Świadczy to o różnicowaniu słuchowym prawidłowej, jak </a:t>
            </a:r>
            <a:br>
              <a:rPr lang="pl-PL" sz="2200" dirty="0">
                <a:ea typeface="+mn-lt"/>
                <a:cs typeface="+mn-lt"/>
              </a:rPr>
            </a:br>
            <a:r>
              <a:rPr lang="pl-PL" sz="2200" dirty="0">
                <a:ea typeface="+mn-lt"/>
                <a:cs typeface="+mn-lt"/>
              </a:rPr>
              <a:t>i nieprawidłowej wymowy słów. Na tym etapie mowa dziecka jest zrozumiała nie tylko dla najbliższych, ale także dla otoczenia.</a:t>
            </a:r>
            <a:br>
              <a:rPr lang="pl-PL" sz="2200" dirty="0">
                <a:ea typeface="+mn-lt"/>
                <a:cs typeface="+mn-lt"/>
              </a:rPr>
            </a:br>
            <a:br>
              <a:rPr lang="pl-PL" sz="2200" dirty="0">
                <a:ea typeface="+mn-lt"/>
                <a:cs typeface="+mn-lt"/>
              </a:rPr>
            </a:br>
            <a:r>
              <a:rPr lang="pl-PL" sz="2200" dirty="0">
                <a:ea typeface="+mn-lt"/>
                <a:cs typeface="+mn-lt"/>
              </a:rPr>
              <a:t>W tym okresie dziecko wypowiada prawidłowo spółgłoski: p, b, m, f, w, k, g, h, t, d, n, l, oraz samogłoski ustne: a, o, u, e, y, i, a, czasem nosowe: ą, ę. Pod konie tego okresu pojawia się: s, z, c, </a:t>
            </a:r>
            <a:r>
              <a:rPr lang="pl-PL" sz="2200" dirty="0" err="1">
                <a:ea typeface="+mn-lt"/>
                <a:cs typeface="+mn-lt"/>
              </a:rPr>
              <a:t>dz</a:t>
            </a:r>
            <a:r>
              <a:rPr lang="pl-PL" sz="2200" dirty="0">
                <a:ea typeface="+mn-lt"/>
                <a:cs typeface="+mn-lt"/>
              </a:rPr>
              <a:t>, które wcześniej było zastępowane przez dziecko: ś, ź, ć, </a:t>
            </a:r>
            <a:r>
              <a:rPr lang="pl-PL" sz="2200" dirty="0" err="1">
                <a:ea typeface="+mn-lt"/>
                <a:cs typeface="+mn-lt"/>
              </a:rPr>
              <a:t>dź</a:t>
            </a:r>
            <a:r>
              <a:rPr lang="pl-PL" sz="2200" dirty="0">
                <a:ea typeface="+mn-lt"/>
                <a:cs typeface="+mn-lt"/>
              </a:rPr>
              <a:t>.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420085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6AF8134-8DFA-6B2C-9CAB-1BA2F2F4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4400" b="1">
                <a:solidFill>
                  <a:schemeClr val="tx1"/>
                </a:solidFill>
              </a:rPr>
              <a:t>OKRES SWOISTEJ MOWY DZIECKA - OD 3 DO 7 ROKU ŻYCIA</a:t>
            </a:r>
            <a:endParaRPr lang="pl-PL" sz="4400">
              <a:solidFill>
                <a:schemeClr val="tx1"/>
              </a:solidFill>
            </a:endParaRPr>
          </a:p>
          <a:p>
            <a:pPr algn="ctr"/>
            <a:endParaRPr lang="pl-PL" sz="440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5FE43B-652B-9C3B-2807-B52CA481B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0866" y="559477"/>
            <a:ext cx="6618011" cy="547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l-PL" sz="2200" dirty="0">
                <a:ea typeface="+mn-lt"/>
                <a:cs typeface="+mn-lt"/>
              </a:rPr>
              <a:t>3-latek powinien już wymawiać wszystkie samogłoski ustne i nosowe, spółgłoski p, b, m, f, w, ś, ź, ć, </a:t>
            </a:r>
            <a:r>
              <a:rPr lang="pl-PL" sz="2200" dirty="0" err="1">
                <a:ea typeface="+mn-lt"/>
                <a:cs typeface="+mn-lt"/>
              </a:rPr>
              <a:t>dź</a:t>
            </a:r>
            <a:r>
              <a:rPr lang="pl-PL" sz="2200" dirty="0">
                <a:ea typeface="+mn-lt"/>
                <a:cs typeface="+mn-lt"/>
              </a:rPr>
              <a:t>, ń, k, g, h, t, t, d, n, l, ł, j. Pojawiają się również głoski takie jak s, z, c, dz. Dziecko umie wypowiadać większość z tych głosek poprawnie w izolacji, a w mowie potocznej zastępuje je głoskami łatwiejszymi. Dziecko zmiękcza głoski s, z, c, </a:t>
            </a:r>
            <a:r>
              <a:rPr lang="pl-PL" sz="2200" dirty="0" err="1">
                <a:ea typeface="+mn-lt"/>
                <a:cs typeface="+mn-lt"/>
              </a:rPr>
              <a:t>dz</a:t>
            </a:r>
            <a:r>
              <a:rPr lang="pl-PL" sz="2200" dirty="0">
                <a:ea typeface="+mn-lt"/>
                <a:cs typeface="+mn-lt"/>
              </a:rPr>
              <a:t>, </a:t>
            </a:r>
            <a:r>
              <a:rPr lang="pl-PL" sz="2200" dirty="0" err="1">
                <a:ea typeface="+mn-lt"/>
                <a:cs typeface="+mn-lt"/>
              </a:rPr>
              <a:t>sz</a:t>
            </a:r>
            <a:r>
              <a:rPr lang="pl-PL" sz="2200" dirty="0">
                <a:ea typeface="+mn-lt"/>
                <a:cs typeface="+mn-lt"/>
              </a:rPr>
              <a:t>, ż, </a:t>
            </a:r>
            <a:r>
              <a:rPr lang="pl-PL" sz="2200" dirty="0" err="1">
                <a:ea typeface="+mn-lt"/>
                <a:cs typeface="+mn-lt"/>
              </a:rPr>
              <a:t>cz</a:t>
            </a:r>
            <a:r>
              <a:rPr lang="pl-PL" sz="2200" dirty="0">
                <a:ea typeface="+mn-lt"/>
                <a:cs typeface="+mn-lt"/>
              </a:rPr>
              <a:t>, </a:t>
            </a:r>
            <a:r>
              <a:rPr lang="pl-PL" sz="2200" dirty="0" err="1">
                <a:ea typeface="+mn-lt"/>
                <a:cs typeface="+mn-lt"/>
              </a:rPr>
              <a:t>dż</a:t>
            </a:r>
            <a:r>
              <a:rPr lang="pl-PL" sz="2200" dirty="0">
                <a:ea typeface="+mn-lt"/>
                <a:cs typeface="+mn-lt"/>
              </a:rPr>
              <a:t> na głoski ś, ź, ć, </a:t>
            </a:r>
            <a:r>
              <a:rPr lang="pl-PL" sz="2200" dirty="0" err="1">
                <a:ea typeface="+mn-lt"/>
                <a:cs typeface="+mn-lt"/>
              </a:rPr>
              <a:t>dź</a:t>
            </a:r>
            <a:r>
              <a:rPr lang="pl-PL" sz="2200" dirty="0">
                <a:ea typeface="+mn-lt"/>
                <a:cs typeface="+mn-lt"/>
              </a:rPr>
              <a:t>.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Najczęstsze błędy językowe u 3-latków, które mogą utrzymywać się nawet do 5. roku życia, to: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tworzenie nowych wyrazów, np.</a:t>
            </a:r>
            <a:br>
              <a:rPr lang="pl-PL" sz="2200" dirty="0">
                <a:ea typeface="+mn-lt"/>
                <a:cs typeface="+mn-lt"/>
              </a:rPr>
            </a:br>
            <a:r>
              <a:rPr lang="pl-PL" sz="2200" dirty="0">
                <a:ea typeface="+mn-lt"/>
                <a:cs typeface="+mn-lt"/>
              </a:rPr>
              <a:t> zadzwonić + telefonować – </a:t>
            </a:r>
            <a:r>
              <a:rPr lang="pl-PL" sz="2200" dirty="0" err="1">
                <a:ea typeface="+mn-lt"/>
                <a:cs typeface="+mn-lt"/>
              </a:rPr>
              <a:t>zatelefonić</a:t>
            </a:r>
            <a:r>
              <a:rPr lang="pl-PL" sz="2200" dirty="0">
                <a:ea typeface="+mn-lt"/>
                <a:cs typeface="+mn-lt"/>
              </a:rPr>
              <a:t>,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opuszczanie sylaby początkowej lub końcowej: zupa pomidorowa – zupa </a:t>
            </a:r>
            <a:r>
              <a:rPr lang="pl-PL" sz="2200" dirty="0" err="1">
                <a:ea typeface="+mn-lt"/>
                <a:cs typeface="+mn-lt"/>
              </a:rPr>
              <a:t>midolowa</a:t>
            </a:r>
            <a:r>
              <a:rPr lang="pl-PL" sz="2200" dirty="0">
                <a:ea typeface="+mn-lt"/>
                <a:cs typeface="+mn-lt"/>
              </a:rPr>
              <a:t>,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przestawianie głosek w wyrazie (brama – </a:t>
            </a:r>
            <a:r>
              <a:rPr lang="pl-PL" sz="2200" dirty="0" err="1">
                <a:ea typeface="+mn-lt"/>
                <a:cs typeface="+mn-lt"/>
              </a:rPr>
              <a:t>mabra</a:t>
            </a:r>
            <a:r>
              <a:rPr lang="pl-PL" sz="2200" dirty="0">
                <a:ea typeface="+mn-lt"/>
                <a:cs typeface="+mn-lt"/>
              </a:rPr>
              <a:t>),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głoska r może być wymawiana jako j, l lub ł,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200" dirty="0">
                <a:ea typeface="+mn-lt"/>
                <a:cs typeface="+mn-lt"/>
              </a:rPr>
              <a:t>zamiast f dziecko często wymawia </a:t>
            </a:r>
            <a:r>
              <a:rPr lang="pl-PL" sz="2200" dirty="0" err="1">
                <a:ea typeface="+mn-lt"/>
                <a:cs typeface="+mn-lt"/>
              </a:rPr>
              <a:t>ch</a:t>
            </a:r>
            <a:r>
              <a:rPr lang="pl-PL" sz="2200" dirty="0">
                <a:ea typeface="+mn-lt"/>
                <a:cs typeface="+mn-lt"/>
              </a:rPr>
              <a:t> i odwrotnie.</a:t>
            </a:r>
            <a:endParaRPr lang="pl-PL" sz="2200"/>
          </a:p>
          <a:p>
            <a:pPr>
              <a:lnSpc>
                <a:spcPct val="90000"/>
              </a:lnSpc>
              <a:buClr>
                <a:srgbClr val="262626"/>
              </a:buClr>
            </a:pP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215494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F47CDF-4EB1-C222-0770-9099B4BA5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 b="1"/>
              <a:t>DZIECKO</a:t>
            </a:r>
            <a:br>
              <a:rPr lang="pl-PL" b="1"/>
            </a:br>
            <a:r>
              <a:rPr lang="pl-PL" b="1"/>
              <a:t> 4-LETNIE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9BA51ABE-87E7-E351-44F7-8D6315BAFD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88612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44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988B63-E9D2-0499-DA2C-411BA31F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  <a:t>DZIECKO </a:t>
            </a:r>
            <a:b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  <a:t>5-LETNIE</a:t>
            </a:r>
            <a:endParaRPr lang="pl-PL" sz="44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98C0D2-8666-95F2-ECE9-4E879770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mówi zrozumiale, jego wypowiedzi są rozbudowane,</a:t>
            </a:r>
            <a:endParaRPr lang="pl-PL" sz="2000"/>
          </a:p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potrafi już bezbłędnie powtórzyć </a:t>
            </a:r>
            <a:r>
              <a:rPr lang="pl-PL" sz="2000" dirty="0" err="1">
                <a:ea typeface="+mn-lt"/>
                <a:cs typeface="+mn-lt"/>
              </a:rPr>
              <a:t>sz</a:t>
            </a:r>
            <a:r>
              <a:rPr lang="pl-PL" sz="2000" dirty="0">
                <a:ea typeface="+mn-lt"/>
                <a:cs typeface="+mn-lt"/>
              </a:rPr>
              <a:t>, ż, </a:t>
            </a:r>
            <a:r>
              <a:rPr lang="pl-PL" sz="2000" dirty="0" err="1">
                <a:ea typeface="+mn-lt"/>
                <a:cs typeface="+mn-lt"/>
              </a:rPr>
              <a:t>cz</a:t>
            </a:r>
            <a:r>
              <a:rPr lang="pl-PL" sz="2000" dirty="0">
                <a:ea typeface="+mn-lt"/>
                <a:cs typeface="+mn-lt"/>
              </a:rPr>
              <a:t>, </a:t>
            </a:r>
            <a:r>
              <a:rPr lang="pl-PL" sz="2000" dirty="0" err="1">
                <a:ea typeface="+mn-lt"/>
                <a:cs typeface="+mn-lt"/>
              </a:rPr>
              <a:t>dż</a:t>
            </a:r>
            <a:r>
              <a:rPr lang="pl-PL" sz="2000" dirty="0">
                <a:ea typeface="+mn-lt"/>
                <a:cs typeface="+mn-lt"/>
              </a:rPr>
              <a:t>, choć</a:t>
            </a:r>
            <a:br>
              <a:rPr lang="pl-PL" sz="2000" dirty="0">
                <a:ea typeface="+mn-lt"/>
                <a:cs typeface="+mn-lt"/>
              </a:rPr>
            </a:br>
            <a:r>
              <a:rPr lang="pl-PL" sz="2000" dirty="0">
                <a:ea typeface="+mn-lt"/>
                <a:cs typeface="+mn-lt"/>
              </a:rPr>
              <a:t> w dłuższych wypowiedziach mogą wciąż być zastępowane przez s, z, c, </a:t>
            </a:r>
            <a:r>
              <a:rPr lang="pl-PL" sz="2000" dirty="0" err="1">
                <a:ea typeface="+mn-lt"/>
                <a:cs typeface="+mn-lt"/>
              </a:rPr>
              <a:t>dz</a:t>
            </a:r>
            <a:r>
              <a:rPr lang="pl-PL" sz="2000" dirty="0">
                <a:ea typeface="+mn-lt"/>
                <a:cs typeface="+mn-lt"/>
              </a:rPr>
              <a:t>,</a:t>
            </a:r>
            <a:endParaRPr lang="pl-PL" sz="2000"/>
          </a:p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wymawia głoskę r (zdarza się, że pojawia się ona dopiero w tym okresie),</a:t>
            </a:r>
            <a:endParaRPr lang="pl-PL" sz="2000"/>
          </a:p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chętnie poprawia innych i samego siebie, szukając prawidłowego brzmienia wyrazu,</a:t>
            </a:r>
            <a:endParaRPr lang="pl-PL" sz="2000"/>
          </a:p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tworzy wypowiedzi uwzględniające kolejność zdarzeń i zależności </a:t>
            </a:r>
            <a:r>
              <a:rPr lang="pl-PL" sz="2000" dirty="0" err="1">
                <a:ea typeface="+mn-lt"/>
                <a:cs typeface="+mn-lt"/>
              </a:rPr>
              <a:t>przyczynowo-skutkowe</a:t>
            </a:r>
            <a:r>
              <a:rPr lang="pl-PL" sz="2000" dirty="0">
                <a:ea typeface="+mn-lt"/>
                <a:cs typeface="+mn-lt"/>
              </a:rPr>
              <a:t>, są one zwykle poprawne gramatycznie,</a:t>
            </a:r>
            <a:endParaRPr lang="pl-PL" sz="2000"/>
          </a:p>
          <a:p>
            <a:pPr>
              <a:buClr>
                <a:srgbClr val="262626"/>
              </a:buClr>
              <a:buFont typeface="Garamond"/>
              <a:buChar char="◦"/>
            </a:pPr>
            <a:r>
              <a:rPr lang="pl-PL" sz="2000" dirty="0">
                <a:ea typeface="+mn-lt"/>
                <a:cs typeface="+mn-lt"/>
              </a:rPr>
              <a:t>potrafi zrozumieć i wyjaśnić znaczenie słów, opisać cechy przedmiotów; wie, do czego służą.</a:t>
            </a:r>
            <a:endParaRPr lang="pl-PL" sz="2000"/>
          </a:p>
          <a:p>
            <a:pPr marL="0" indent="0">
              <a:buNone/>
            </a:pPr>
            <a:endParaRPr lang="pl-PL" sz="2000" b="1"/>
          </a:p>
        </p:txBody>
      </p:sp>
    </p:spTree>
    <p:extLst>
      <p:ext uri="{BB962C8B-B14F-4D97-AF65-F5344CB8AC3E}">
        <p14:creationId xmlns:p14="http://schemas.microsoft.com/office/powerpoint/2010/main" val="136000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A82866A-8DFD-4F51-7360-3715AE068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  <a:t>DZIECKO </a:t>
            </a:r>
            <a:b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l-PL" sz="4400" b="1" dirty="0">
                <a:solidFill>
                  <a:schemeClr val="tx1"/>
                </a:solidFill>
                <a:ea typeface="+mj-lt"/>
                <a:cs typeface="+mj-lt"/>
              </a:rPr>
              <a:t>6-LETNIE</a:t>
            </a:r>
            <a:endParaRPr lang="pl-PL" sz="44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EC4BD7-FAFB-42FD-2664-D40C464FD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544" y="559477"/>
            <a:ext cx="6716333" cy="547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l-PL" sz="2000" dirty="0">
                <a:ea typeface="+mn-lt"/>
                <a:cs typeface="+mn-lt"/>
              </a:rPr>
              <a:t>powinno już prawidłowo wymawiać wszystkie głoski oraz powinno mieć opanowane mówienie,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umie określać położenie przedmiotu względem otoczenia przy pomocy przyimków (nad, pod, obok, między, wewnątrz), powinno poprawnie wymawiać wszystkie dźwięki, nawet te najtrudniejsze do opanowania, czyli głoski </a:t>
            </a:r>
            <a:r>
              <a:rPr lang="pl-PL" sz="2000" dirty="0" err="1">
                <a:ea typeface="+mn-lt"/>
                <a:cs typeface="+mn-lt"/>
              </a:rPr>
              <a:t>sz</a:t>
            </a:r>
            <a:r>
              <a:rPr lang="pl-PL" sz="2000" dirty="0">
                <a:ea typeface="+mn-lt"/>
                <a:cs typeface="+mn-lt"/>
              </a:rPr>
              <a:t>, ż, </a:t>
            </a:r>
            <a:r>
              <a:rPr lang="pl-PL" sz="2000" dirty="0" err="1">
                <a:ea typeface="+mn-lt"/>
                <a:cs typeface="+mn-lt"/>
              </a:rPr>
              <a:t>cz</a:t>
            </a:r>
            <a:r>
              <a:rPr lang="pl-PL" sz="2000" dirty="0">
                <a:ea typeface="+mn-lt"/>
                <a:cs typeface="+mn-lt"/>
              </a:rPr>
              <a:t>, </a:t>
            </a:r>
            <a:r>
              <a:rPr lang="pl-PL" sz="2000" dirty="0" err="1">
                <a:ea typeface="+mn-lt"/>
                <a:cs typeface="+mn-lt"/>
              </a:rPr>
              <a:t>dż</a:t>
            </a:r>
            <a:r>
              <a:rPr lang="pl-PL" sz="2000" dirty="0">
                <a:ea typeface="+mn-lt"/>
                <a:cs typeface="+mn-lt"/>
              </a:rPr>
              <a:t> oraz r,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potrafi samodzielnie wymyślać wyrazy rozpoczynające się na daną głoskę,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umie wyklaskiwać liczbę sylab w wyrazie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umie porównywać (odnajdywać różnice i podobieństwa) oraz klasyfikować przedmioty pod względem wielkości, kształtu, koloru, ciężaru, funkcji użytkowej,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dokonuje analizy i syntezy słuchowej wyrazów o prostej budowie fonetycznej (tzw. głoskowania),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wyodrębnia głoski na początku, na końcu i w środku wyrazu,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r>
              <a:rPr lang="pl-PL" sz="2000" dirty="0">
                <a:ea typeface="+mn-lt"/>
                <a:cs typeface="+mn-lt"/>
              </a:rPr>
              <a:t>określa kierunek (do tyłu, na wprost, w bok).</a:t>
            </a:r>
            <a:endParaRPr lang="pl-PL" sz="2000" dirty="0"/>
          </a:p>
          <a:p>
            <a:pPr>
              <a:lnSpc>
                <a:spcPct val="90000"/>
              </a:lnSpc>
              <a:buClr>
                <a:srgbClr val="262626"/>
              </a:buClr>
            </a:pPr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5341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1542</Words>
  <Application>Microsoft Office PowerPoint</Application>
  <PresentationFormat>Panoramiczny</PresentationFormat>
  <Paragraphs>75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7" baseType="lpstr">
      <vt:lpstr>Garamond</vt:lpstr>
      <vt:lpstr>SavonVTI</vt:lpstr>
      <vt:lpstr>Terapia logopedyczna w Przedszkolu</vt:lpstr>
      <vt:lpstr>Milowe kroki w rozwoju (i życiu) dziecka </vt:lpstr>
      <vt:lpstr>Rozwój mowy dziecka </vt:lpstr>
      <vt:lpstr>Etapy rozwoju mowy </vt:lpstr>
      <vt:lpstr>OKRES ZDANIA - OD 2 DO 3 ROKU ŻYCIA</vt:lpstr>
      <vt:lpstr>OKRES SWOISTEJ MOWY DZIECKA - OD 3 DO 7 ROKU ŻYCIA </vt:lpstr>
      <vt:lpstr>DZIECKO  4-LETNIE</vt:lpstr>
      <vt:lpstr>DZIECKO  5-LETNIE</vt:lpstr>
      <vt:lpstr>DZIECKO  6-LETNIE</vt:lpstr>
      <vt:lpstr>SPOSOBY NA STYMULOWANIE ROZWOJU MOWY </vt:lpstr>
      <vt:lpstr>HIGIENA JAMY USTNEJ- JAKI MA WPŁYW NA ROZWÓJ MOWY</vt:lpstr>
      <vt:lpstr>WSKAZÓWKI LOGOPEDYCZNE DLA RODZICÓW </vt:lpstr>
      <vt:lpstr>CZY ZESZYT JEST POTRZEBNY?</vt:lpstr>
      <vt:lpstr>DZIĘKUJĘ ZA UWAGĘ</vt:lpstr>
      <vt:lpstr>BIBLIOGRAFIA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Ewelina Domalewska</cp:lastModifiedBy>
  <cp:revision>252</cp:revision>
  <dcterms:created xsi:type="dcterms:W3CDTF">2023-01-16T19:24:57Z</dcterms:created>
  <dcterms:modified xsi:type="dcterms:W3CDTF">2023-01-25T04:32:20Z</dcterms:modified>
</cp:coreProperties>
</file>